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3"/>
  </p:notesMasterIdLst>
  <p:handoutMasterIdLst>
    <p:handoutMasterId r:id="rId14"/>
  </p:handoutMasterIdLst>
  <p:sldIdLst>
    <p:sldId id="256" r:id="rId2"/>
    <p:sldId id="297" r:id="rId3"/>
    <p:sldId id="304" r:id="rId4"/>
    <p:sldId id="299" r:id="rId5"/>
    <p:sldId id="305" r:id="rId6"/>
    <p:sldId id="296" r:id="rId7"/>
    <p:sldId id="303" r:id="rId8"/>
    <p:sldId id="283" r:id="rId9"/>
    <p:sldId id="302" r:id="rId10"/>
    <p:sldId id="290" r:id="rId11"/>
    <p:sldId id="29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4"/>
    <a:srgbClr val="006634"/>
    <a:srgbClr val="E1BB19"/>
    <a:srgbClr val="DE0000"/>
    <a:srgbClr val="004F8A"/>
    <a:srgbClr val="007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autoAdjust="0"/>
    <p:restoredTop sz="75304" autoAdjust="0"/>
  </p:normalViewPr>
  <p:slideViewPr>
    <p:cSldViewPr>
      <p:cViewPr>
        <p:scale>
          <a:sx n="100" d="100"/>
          <a:sy n="100" d="100"/>
        </p:scale>
        <p:origin x="-976" y="96"/>
      </p:cViewPr>
      <p:guideLst>
        <p:guide orient="horz"/>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18AB15-B984-5B4F-A248-CF64C5196104}" type="datetimeFigureOut">
              <a:rPr lang="en-US" smtClean="0"/>
              <a:t>9/23/14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0A77DE-E16D-2B40-84B9-73DB32722BF3}" type="slidenum">
              <a:rPr lang="en-US" smtClean="0"/>
              <a:t>‹#›</a:t>
            </a:fld>
            <a:endParaRPr lang="en-US"/>
          </a:p>
        </p:txBody>
      </p:sp>
    </p:spTree>
    <p:extLst>
      <p:ext uri="{BB962C8B-B14F-4D97-AF65-F5344CB8AC3E}">
        <p14:creationId xmlns:p14="http://schemas.microsoft.com/office/powerpoint/2010/main" val="119436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AB4471-C69B-43F8-A070-73810E7677F0}" type="datetimeFigureOut">
              <a:rPr lang="en-US" smtClean="0"/>
              <a:pPr/>
              <a:t>9/23/14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81800-50F0-41A6-BAA5-E3BE5ABC7ECD}" type="slidenum">
              <a:rPr lang="en-US" smtClean="0"/>
              <a:pPr/>
              <a:t>‹#›</a:t>
            </a:fld>
            <a:endParaRPr lang="en-US" dirty="0"/>
          </a:p>
        </p:txBody>
      </p:sp>
    </p:spTree>
    <p:extLst>
      <p:ext uri="{BB962C8B-B14F-4D97-AF65-F5344CB8AC3E}">
        <p14:creationId xmlns:p14="http://schemas.microsoft.com/office/powerpoint/2010/main" val="2385375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before, Good Morning,…..to all of our attendees from literally across the globe. </a:t>
            </a:r>
          </a:p>
          <a:p>
            <a:r>
              <a:rPr lang="en-US" baseline="0" dirty="0" smtClean="0"/>
              <a:t>This is the 2</a:t>
            </a:r>
            <a:r>
              <a:rPr lang="en-US" baseline="30000" dirty="0" smtClean="0"/>
              <a:t>nd</a:t>
            </a:r>
            <a:r>
              <a:rPr lang="en-US" baseline="0" dirty="0" smtClean="0"/>
              <a:t> of 8 webinars brought to you exclusively by the Association of Waldorf Schools of North America. </a:t>
            </a:r>
          </a:p>
          <a:p>
            <a:r>
              <a:rPr lang="en-US" baseline="0" dirty="0" smtClean="0"/>
              <a:t>My name is Sean Spellecy, I am the CEO of NewDawn Security, and at NewDawn Security we work with private and public schools across three continents,  mainly by helping them embed risk mitigation strategies into their daily operation. And for those that are new to this webinar series that is exactly what this webinar series is all about….we are providing you the verbal directions of exactly how we work with schools to physically embed Sexual Abuse and Sexual Predator Prevention protocols into a school’s day to day operation so that by following these protocols at your school or schools you will be at far less risk for a sexual abuse and/or sexual predator incident. </a:t>
            </a:r>
          </a:p>
          <a:p>
            <a:r>
              <a:rPr lang="en-US" baseline="0" dirty="0" smtClean="0"/>
              <a:t>NEXT SLIDE</a:t>
            </a:r>
            <a:endParaRPr lang="en-US" baseline="0" dirty="0" smtClean="0"/>
          </a:p>
        </p:txBody>
      </p:sp>
      <p:sp>
        <p:nvSpPr>
          <p:cNvPr id="4" name="Slide Number Placeholder 3"/>
          <p:cNvSpPr>
            <a:spLocks noGrp="1"/>
          </p:cNvSpPr>
          <p:nvPr>
            <p:ph type="sldNum" sz="quarter" idx="10"/>
          </p:nvPr>
        </p:nvSpPr>
        <p:spPr/>
        <p:txBody>
          <a:bodyPr/>
          <a:lstStyle/>
          <a:p>
            <a:fld id="{65981800-50F0-41A6-BAA5-E3BE5ABC7ECD}" type="slidenum">
              <a:rPr lang="en-US" smtClean="0"/>
              <a:pPr/>
              <a:t>1</a:t>
            </a:fld>
            <a:endParaRPr lang="en-US" dirty="0"/>
          </a:p>
        </p:txBody>
      </p:sp>
    </p:spTree>
    <p:extLst>
      <p:ext uri="{BB962C8B-B14F-4D97-AF65-F5344CB8AC3E}">
        <p14:creationId xmlns:p14="http://schemas.microsoft.com/office/powerpoint/2010/main" val="2850236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pPr/>
              <a:t>10</a:t>
            </a:fld>
            <a:endParaRPr lang="en-US" dirty="0"/>
          </a:p>
        </p:txBody>
      </p:sp>
    </p:spTree>
    <p:extLst>
      <p:ext uri="{BB962C8B-B14F-4D97-AF65-F5344CB8AC3E}">
        <p14:creationId xmlns:p14="http://schemas.microsoft.com/office/powerpoint/2010/main" val="586859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pPr/>
              <a:t>11</a:t>
            </a:fld>
            <a:endParaRPr lang="en-US" dirty="0"/>
          </a:p>
        </p:txBody>
      </p:sp>
    </p:spTree>
    <p:extLst>
      <p:ext uri="{BB962C8B-B14F-4D97-AF65-F5344CB8AC3E}">
        <p14:creationId xmlns:p14="http://schemas.microsoft.com/office/powerpoint/2010/main" val="586859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wanted to recap a little from last week, and point out to a couple of new features….first we have fixed our technology issues……knock on wood….we know have staff watching and listening to this webinar in a separate office so they will see and hear exactly what you are seeing and hearing, and if there is a problem we will be able to solve it. The genesis of our problems last week revolved around us using a Mac instead of a PC to host this webinar. The GOTO WEBINAR people have assured me that all of those bugs have been worked out and we should have smooth sailing from here on in…..now not to doubt anyone’s word, but if it so happens that you or  we experience some more unforeseen issues please feel free to contact us during the webinar via the question box, the chat room, and/or by email and we will get that remedied. </a:t>
            </a:r>
          </a:p>
          <a:p>
            <a:r>
              <a:rPr lang="en-US" baseline="0" dirty="0" smtClean="0"/>
              <a:t>2</a:t>
            </a:r>
            <a:r>
              <a:rPr lang="en-US" baseline="30000" dirty="0" smtClean="0"/>
              <a:t>nd</a:t>
            </a:r>
            <a:r>
              <a:rPr lang="en-US" baseline="0" dirty="0" smtClean="0"/>
              <a:t> point, this webinar is being recorded so if you do miss any of it you will be able to see and hear (hopefully) exactly what was said as soon as we post the recording on the special website page we built for attendees of this webinar. Lets cover that now….this link you see in front of you will allow you to download all the past forms we discussed and all the future forms we are going to discuss. They are all up there including these </a:t>
            </a:r>
            <a:r>
              <a:rPr lang="en-US" baseline="0" dirty="0" err="1" smtClean="0"/>
              <a:t>powerpoints</a:t>
            </a:r>
            <a:r>
              <a:rPr lang="en-US" baseline="0" dirty="0" smtClean="0"/>
              <a:t> just as soon as we present them. This way you won’t have to email us for the forms we discuss, although your still welcome to, and if you ever lose or </a:t>
            </a:r>
            <a:r>
              <a:rPr lang="en-US" baseline="0" dirty="0" err="1" smtClean="0"/>
              <a:t>missplace</a:t>
            </a:r>
            <a:r>
              <a:rPr lang="en-US" baseline="0" dirty="0" smtClean="0"/>
              <a:t> the forms you will know where to go to retrieve them. One quick note, I had this built entirely after last session, this is not our main website, that is </a:t>
            </a:r>
            <a:r>
              <a:rPr lang="en-US" baseline="0" dirty="0" err="1" smtClean="0"/>
              <a:t>newdawnsecurity.com</a:t>
            </a:r>
            <a:r>
              <a:rPr lang="en-US" baseline="0" dirty="0" smtClean="0"/>
              <a:t>, there are still some documents to add, and some of the tabs may not contain all the information yet that we planned for, but rest assured we will have all of last weeks and this weeks documents up there for you as well as last weeks </a:t>
            </a:r>
            <a:r>
              <a:rPr lang="en-US" baseline="0" dirty="0" err="1" smtClean="0"/>
              <a:t>powerpoint</a:t>
            </a:r>
            <a:r>
              <a:rPr lang="en-US" baseline="0" dirty="0" smtClean="0"/>
              <a:t>. So let me clarify if you type in the address school hyphen security hyphen </a:t>
            </a:r>
            <a:r>
              <a:rPr lang="en-US" baseline="0" dirty="0" err="1" smtClean="0"/>
              <a:t>consulting.com</a:t>
            </a:r>
            <a:r>
              <a:rPr lang="en-US" baseline="0" dirty="0" smtClean="0"/>
              <a:t> you will get to the new site… at that point you need to click on the tab… downloadable documents and you will be able to download what you are looking for. Ok, now let me cove something more interesting….. a way for you to save some money…at every school we work with and embed these sexual abuse and sexual predator prevention protocols or our Excellence in Safe School Operation Certification, the schools insurance companies have either granted rate reductions or at least rate reduction reviews. This is due to the fact that they presented evidence of where they were proactively preventing risk or risks that they face and this saves the insurance company from paying out claims In most cases, and this depends mainly on your claim history, those rate reductions were in the neighborhood of 8-15% which in most cases covered the additional sexual abuse incident insurance policies and our fees and roughly $3-500 left over. If you have Guide One or Great American Insurance Group as your carrier I know they do this, but if you don’t have these carriers please take a minute and contact your rep, tell them what you doing here and  that other insurance company’s are granting these discounts, and I would bet at the very least you would earn a rate review. If you would like I would be happy to provide you some sort of certificate after the 8</a:t>
            </a:r>
            <a:r>
              <a:rPr lang="en-US" baseline="30000" dirty="0" smtClean="0"/>
              <a:t>th</a:t>
            </a:r>
            <a:r>
              <a:rPr lang="en-US" baseline="0" dirty="0" smtClean="0"/>
              <a:t> session that shows that you have completed this course if that would help. We can talk more about that down the line and I have those two insurance carriers contact info for you if you want to provide it to your reps or contact them yourself. Last recap thought….last week we covered liability free </a:t>
            </a:r>
            <a:r>
              <a:rPr lang="en-US" baseline="0" dirty="0" err="1" smtClean="0"/>
              <a:t>polciies</a:t>
            </a:r>
            <a:r>
              <a:rPr lang="en-US" baseline="0" dirty="0" smtClean="0"/>
              <a:t> and procedures….I gave you examples of the type of policies and procedures that need to be in place to limit school liability and chance of incident occurrence….I also encouraged you to create more procedures then </a:t>
            </a:r>
            <a:r>
              <a:rPr lang="en-US" baseline="0" dirty="0" err="1" smtClean="0"/>
              <a:t>policiies</a:t>
            </a:r>
            <a:r>
              <a:rPr lang="en-US" baseline="0" dirty="0" smtClean="0"/>
              <a:t> and I provided you with some examples of both policy and procedure to make it easier….what I forgot to say is this….Policies and procedures are all well and good, but unless you are certain that all your staff know and are abiding by them they are nowhere near as valuable as they could be….here is what we do with our schools that I encourage you to do the same….do an anonymous survey of faculty and staff and find out for yourselves what % of your staff know what they should know and know what they should be doing. You can obtain numerous free platforms in which to conduct free online surveys….</a:t>
            </a:r>
            <a:r>
              <a:rPr lang="en-US" baseline="0" dirty="0" err="1" smtClean="0"/>
              <a:t>surveymonkey.com</a:t>
            </a:r>
            <a:r>
              <a:rPr lang="en-US" baseline="0" dirty="0" smtClean="0"/>
              <a:t> is one of the best and easiest to use….and when you have your results if you were one of our schools and there was less then 90% knowledge and </a:t>
            </a:r>
            <a:r>
              <a:rPr lang="en-US" baseline="0" dirty="0" err="1" smtClean="0"/>
              <a:t>adhereence</a:t>
            </a:r>
            <a:r>
              <a:rPr lang="en-US" baseline="0" dirty="0" smtClean="0"/>
              <a:t> to any one of the important sexual abuse/predator prevention policies….we would reteach them or teach them for the first time, and keep doing that until we reached the 90% benchmark. It takes some time, but it is worth it , and it </a:t>
            </a:r>
            <a:r>
              <a:rPr lang="en-US" baseline="0" dirty="0" err="1" smtClean="0"/>
              <a:t>provies</a:t>
            </a:r>
            <a:r>
              <a:rPr lang="en-US" baseline="0" dirty="0" smtClean="0"/>
              <a:t> you with concrete knowledge of where you stand in reference to what % of your staff know what you need them to know regarding sexual abuse/predator prevention </a:t>
            </a:r>
            <a:r>
              <a:rPr lang="en-US" baseline="0" dirty="0" err="1" smtClean="0"/>
              <a:t>polciies</a:t>
            </a:r>
            <a:r>
              <a:rPr lang="en-US" baseline="0" dirty="0" smtClean="0"/>
              <a:t> and procedures…..ok…enough recapping…lets get to the meet of this weeks webinar.</a:t>
            </a:r>
          </a:p>
          <a:p>
            <a:r>
              <a:rPr lang="en-US" baseline="0" dirty="0" smtClean="0"/>
              <a:t>NEXT SLIDE</a:t>
            </a:r>
            <a:endParaRPr lang="en-US" baseline="0" dirty="0" smtClean="0"/>
          </a:p>
        </p:txBody>
      </p:sp>
      <p:sp>
        <p:nvSpPr>
          <p:cNvPr id="4" name="Slide Number Placeholder 3"/>
          <p:cNvSpPr>
            <a:spLocks noGrp="1"/>
          </p:cNvSpPr>
          <p:nvPr>
            <p:ph type="sldNum" sz="quarter" idx="10"/>
          </p:nvPr>
        </p:nvSpPr>
        <p:spPr/>
        <p:txBody>
          <a:bodyPr/>
          <a:lstStyle/>
          <a:p>
            <a:fld id="{65981800-50F0-41A6-BAA5-E3BE5ABC7ECD}" type="slidenum">
              <a:rPr lang="en-US" smtClean="0"/>
              <a:pPr/>
              <a:t>2</a:t>
            </a:fld>
            <a:endParaRPr lang="en-US" dirty="0"/>
          </a:p>
        </p:txBody>
      </p:sp>
    </p:spTree>
    <p:extLst>
      <p:ext uri="{BB962C8B-B14F-4D97-AF65-F5344CB8AC3E}">
        <p14:creationId xmlns:p14="http://schemas.microsoft.com/office/powerpoint/2010/main" val="285023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Effective Background Screening…this is the one protocol that when we initially visit our schools we find that they have the least amount of risk reducing procedures in place, but that can very easily be turned around. Granted that they are willing to accept two statements as fact…..background checks tell you very little about a persons background, and the second statement, with background checks you get what you pay for. I can not tell you how many times I have been on the phone with a school administrator AFTER it was found out (usually by a parent) that an employee had something illegal in their background that did not show up on their background check,  When I ask them to describe their background checking system….I usually here something like…..“We pay $4 for our background checks, or even we get them for free, and it goes back 3-7 years, and it only checks our State”. Just so you know the </a:t>
            </a:r>
            <a:r>
              <a:rPr lang="en-US" baseline="0" dirty="0" err="1" smtClean="0"/>
              <a:t>Dept</a:t>
            </a:r>
            <a:r>
              <a:rPr lang="en-US" baseline="0" dirty="0" smtClean="0"/>
              <a:t> of Education last year stated that less then 1% of applicants were turned away from employment due to problems with their background checks. People with backgrounds that would prevent them from being hired now a days know what’s in their background, and will either know your parameters for the check in advance and not apply, or know that the information they don</a:t>
            </a:r>
            <a:r>
              <a:rPr lang="fr-FR" baseline="0" dirty="0" smtClean="0"/>
              <a:t>’</a:t>
            </a:r>
            <a:r>
              <a:rPr lang="en-US" baseline="0" dirty="0" smtClean="0"/>
              <a:t>t want you to know wont be found so they go ahead and apply. So my first suggestion to one of our schools is we no longer due background checks we do background investigations.</a:t>
            </a:r>
          </a:p>
          <a:p>
            <a:r>
              <a:rPr lang="en-US" baseline="0" dirty="0" smtClean="0"/>
              <a:t>NEXT SLIDE</a:t>
            </a:r>
            <a:endParaRPr lang="en-US" baseline="0" dirty="0" smtClean="0"/>
          </a:p>
        </p:txBody>
      </p:sp>
      <p:sp>
        <p:nvSpPr>
          <p:cNvPr id="4" name="Slide Number Placeholder 3"/>
          <p:cNvSpPr>
            <a:spLocks noGrp="1"/>
          </p:cNvSpPr>
          <p:nvPr>
            <p:ph type="sldNum" sz="quarter" idx="10"/>
          </p:nvPr>
        </p:nvSpPr>
        <p:spPr/>
        <p:txBody>
          <a:bodyPr/>
          <a:lstStyle/>
          <a:p>
            <a:fld id="{65981800-50F0-41A6-BAA5-E3BE5ABC7ECD}" type="slidenum">
              <a:rPr lang="en-US" smtClean="0"/>
              <a:pPr/>
              <a:t>3</a:t>
            </a:fld>
            <a:endParaRPr lang="en-US" dirty="0"/>
          </a:p>
        </p:txBody>
      </p:sp>
    </p:spTree>
    <p:extLst>
      <p:ext uri="{BB962C8B-B14F-4D97-AF65-F5344CB8AC3E}">
        <p14:creationId xmlns:p14="http://schemas.microsoft.com/office/powerpoint/2010/main" val="2850236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baseline="0" dirty="0" smtClean="0"/>
              <a:t>These are the elements of effective background investigations…for potential full time staff members</a:t>
            </a:r>
          </a:p>
          <a:p>
            <a:r>
              <a:rPr lang="en-US" baseline="0" dirty="0" smtClean="0"/>
              <a:t>First be prepared to spend $50-$120 per background investigation. I know that is higher then what you may be used to, but it</a:t>
            </a:r>
            <a:r>
              <a:rPr lang="fr-FR" baseline="0" dirty="0" smtClean="0"/>
              <a:t>’</a:t>
            </a:r>
            <a:r>
              <a:rPr lang="en-US" baseline="0" dirty="0" smtClean="0"/>
              <a:t>s a drop in the bucket compared to the negative costs incurred by hiring someone with a child pornography conviction that did not show up on your background check because your check only covered the State you lived in and this employee committed his crime in a neighboring State. Negative. By the way, the fluctuation in price is due to how many States your applicant lived in. Make sure your check not only covers criminal history, but also covers their past education degrees, their professional certificates, and we even suggest a credit check. The reason being if you have an employee with a long history of financial judgments against them that says something about the person’s character. Let me make this point right now, every applicant has a past, good or bad, ultimately it is your call on whether a person’s past is a good predictor of how they will fit in with your culture, what you want to accomplish is finding out everything you can about that persons past that is relevant to helping you make this </a:t>
            </a:r>
            <a:r>
              <a:rPr lang="en-US" baseline="0" dirty="0" err="1" smtClean="0"/>
              <a:t>decesion</a:t>
            </a:r>
            <a:r>
              <a:rPr lang="en-US" baseline="0" dirty="0" smtClean="0"/>
              <a:t>. If a person has a DUI when they were 25, and they are now 35,  and it was on Halloween night, that information should not prevent you from hiring the person if you think by speaking with them that they very well might be an outstanding fit to your culture. What you want to avoid is that parent coming up to you at parent conferences and saying out loud in front of other parents, why did you hire a teacher with a DUI to teach my son, and that was the first time you knew about the DUI. </a:t>
            </a:r>
          </a:p>
          <a:p>
            <a:endParaRPr lang="en-US" baseline="0" dirty="0" smtClean="0"/>
          </a:p>
          <a:p>
            <a:r>
              <a:rPr lang="en-US" baseline="0" dirty="0" smtClean="0"/>
              <a:t>Ok now READ SCREEN</a:t>
            </a:r>
            <a:endParaRPr lang="en-US" baseline="0"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pPr/>
              <a:t>4</a:t>
            </a:fld>
            <a:endParaRPr lang="en-US" dirty="0"/>
          </a:p>
        </p:txBody>
      </p:sp>
    </p:spTree>
    <p:extLst>
      <p:ext uri="{BB962C8B-B14F-4D97-AF65-F5344CB8AC3E}">
        <p14:creationId xmlns:p14="http://schemas.microsoft.com/office/powerpoint/2010/main" val="586859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baseline="0" dirty="0" smtClean="0"/>
          </a:p>
          <a:p>
            <a:r>
              <a:rPr lang="en-US" baseline="0" dirty="0" smtClean="0"/>
              <a:t>READ SCREEN</a:t>
            </a:r>
            <a:endParaRPr lang="en-US" baseline="0"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pPr/>
              <a:t>5</a:t>
            </a:fld>
            <a:endParaRPr lang="en-US" dirty="0"/>
          </a:p>
        </p:txBody>
      </p:sp>
    </p:spTree>
    <p:extLst>
      <p:ext uri="{BB962C8B-B14F-4D97-AF65-F5344CB8AC3E}">
        <p14:creationId xmlns:p14="http://schemas.microsoft.com/office/powerpoint/2010/main" val="586859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are getting close to our time cut off, if you have any specific questions about </a:t>
            </a:r>
            <a:r>
              <a:rPr lang="en-US" baseline="0" dirty="0" err="1" smtClean="0"/>
              <a:t>ths</a:t>
            </a:r>
            <a:r>
              <a:rPr lang="en-US" baseline="0" dirty="0" smtClean="0"/>
              <a:t> presentation, or how to implement, please do not hesitate to ask your assigned NDS certification specialist when they call or contact me via the contact information I have provided on the screen. If you have a question for Chief Smith or Mr. Wolff, please direct them to me for simplicity sake,  and I will make sure they receive them.</a:t>
            </a:r>
          </a:p>
          <a:p>
            <a:endParaRPr lang="en-US" baseline="0" dirty="0" smtClean="0"/>
          </a:p>
          <a:p>
            <a:r>
              <a:rPr lang="en-US" baseline="0" dirty="0" smtClean="0"/>
              <a:t>Here are two most common questions, and answers to go with them….</a:t>
            </a:r>
          </a:p>
          <a:p>
            <a:endParaRPr lang="en-US" baseline="0" dirty="0" smtClean="0"/>
          </a:p>
          <a:p>
            <a:r>
              <a:rPr lang="en-US" b="1" baseline="0" dirty="0" smtClean="0"/>
              <a:t>Should we let our staff know what steps we are taking to prevent sexual abuse incidents?</a:t>
            </a:r>
            <a:r>
              <a:rPr lang="en-US" baseline="0" dirty="0" smtClean="0"/>
              <a:t>. The answer Yes. Please let them know and let them know multiple times. You will help create and raise awareness levels in and around your campus of everything your doing, and expecting to do, to prevent sexual abuse incidents/predators. That can only help prevent someone from thinking about doing something predatory in nature and even better from acting upon it. </a:t>
            </a:r>
          </a:p>
          <a:p>
            <a:endParaRPr lang="en-US" baseline="0" dirty="0" smtClean="0"/>
          </a:p>
        </p:txBody>
      </p:sp>
      <p:sp>
        <p:nvSpPr>
          <p:cNvPr id="4" name="Slide Number Placeholder 3"/>
          <p:cNvSpPr>
            <a:spLocks noGrp="1"/>
          </p:cNvSpPr>
          <p:nvPr>
            <p:ph type="sldNum" sz="quarter" idx="10"/>
          </p:nvPr>
        </p:nvSpPr>
        <p:spPr/>
        <p:txBody>
          <a:bodyPr/>
          <a:lstStyle/>
          <a:p>
            <a:fld id="{65981800-50F0-41A6-BAA5-E3BE5ABC7ECD}" type="slidenum">
              <a:rPr lang="en-US" smtClean="0"/>
              <a:pPr/>
              <a:t>6</a:t>
            </a:fld>
            <a:endParaRPr lang="en-US" dirty="0"/>
          </a:p>
        </p:txBody>
      </p:sp>
    </p:spTree>
    <p:extLst>
      <p:ext uri="{BB962C8B-B14F-4D97-AF65-F5344CB8AC3E}">
        <p14:creationId xmlns:p14="http://schemas.microsoft.com/office/powerpoint/2010/main" val="285023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981800-50F0-41A6-BAA5-E3BE5ABC7ECD}" type="slidenum">
              <a:rPr lang="en-US" smtClean="0"/>
              <a:pPr/>
              <a:t>7</a:t>
            </a:fld>
            <a:endParaRPr lang="en-US" dirty="0"/>
          </a:p>
        </p:txBody>
      </p:sp>
    </p:spTree>
    <p:extLst>
      <p:ext uri="{BB962C8B-B14F-4D97-AF65-F5344CB8AC3E}">
        <p14:creationId xmlns:p14="http://schemas.microsoft.com/office/powerpoint/2010/main" val="2850236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baseline="0" dirty="0" smtClean="0"/>
              <a:t>What we have been doing successfully now for the past four years is working with schools to embed all 8 Sexual Abuse and Predator Prevention Protocols within their school’s day to day operation, and by doing so, provided them with a less then 3% of chance of ever experiencing a sexual abuse incident. By the way, that stat of less then 3% chance does not come from us, that comes from the Chief of Police of Marysville Washington Rick Smith. </a:t>
            </a:r>
          </a:p>
          <a:p>
            <a:endParaRPr lang="en-US" baseline="0" dirty="0" smtClean="0"/>
          </a:p>
          <a:p>
            <a:r>
              <a:rPr lang="en-US" baseline="0" dirty="0" smtClean="0"/>
              <a:t>Why that is important, and what main reward of having all 8 protocols embedded within your day to day operation will do for your school and for you,  will not be listed publicly on our website or any of our forms…we only discuss this privately with our school leaders….by embedding all 8 protocols you make life absolutely uncomfortable for individuals in or around your campus that are doing anything sexually inappropriate, or considering doing anything sexually inappropriate. So much so that if you continue to make sure the protocols are embedded you will see possible offenders resign, move, or just stay away from your campus, and you may never know the real reason why.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quick note of reference when we use the term predator, we are referring to a sexual predator, and that sexual predator could be a faculty or staff member, it could be a 3</a:t>
            </a:r>
            <a:r>
              <a:rPr lang="en-US" baseline="30000" dirty="0" smtClean="0"/>
              <a:t>rd</a:t>
            </a:r>
            <a:r>
              <a:rPr lang="en-US" baseline="0" dirty="0" smtClean="0"/>
              <a:t> Party Contractor, a Visitor, a Parent, a Person off the street, or even a Student</a:t>
            </a:r>
          </a:p>
          <a:p>
            <a:endParaRPr lang="en-US" baseline="0" dirty="0" smtClean="0"/>
          </a:p>
          <a:p>
            <a:r>
              <a:rPr lang="en-US" baseline="0" dirty="0" smtClean="0"/>
              <a:t>Lets address our first protocol…..NEXT SLIDE</a:t>
            </a:r>
          </a:p>
        </p:txBody>
      </p:sp>
      <p:sp>
        <p:nvSpPr>
          <p:cNvPr id="4" name="Slide Number Placeholder 3"/>
          <p:cNvSpPr>
            <a:spLocks noGrp="1"/>
          </p:cNvSpPr>
          <p:nvPr>
            <p:ph type="sldNum" sz="quarter" idx="10"/>
          </p:nvPr>
        </p:nvSpPr>
        <p:spPr/>
        <p:txBody>
          <a:bodyPr/>
          <a:lstStyle/>
          <a:p>
            <a:fld id="{166623E2-143C-47CF-ACFE-2D7CFB3760A0}" type="slidenum">
              <a:rPr lang="en-US" smtClean="0"/>
              <a:pPr/>
              <a:t>8</a:t>
            </a:fld>
            <a:endParaRPr lang="en-US" dirty="0"/>
          </a:p>
        </p:txBody>
      </p:sp>
    </p:spTree>
    <p:extLst>
      <p:ext uri="{BB962C8B-B14F-4D97-AF65-F5344CB8AC3E}">
        <p14:creationId xmlns:p14="http://schemas.microsoft.com/office/powerpoint/2010/main" val="586859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6623E2-143C-47CF-ACFE-2D7CFB3760A0}" type="slidenum">
              <a:rPr lang="en-US" smtClean="0"/>
              <a:pPr/>
              <a:t>9</a:t>
            </a:fld>
            <a:endParaRPr lang="en-US" dirty="0"/>
          </a:p>
        </p:txBody>
      </p:sp>
    </p:spTree>
    <p:extLst>
      <p:ext uri="{BB962C8B-B14F-4D97-AF65-F5344CB8AC3E}">
        <p14:creationId xmlns:p14="http://schemas.microsoft.com/office/powerpoint/2010/main" val="586859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261657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136028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90054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405809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14709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52328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229365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113230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75719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151953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F6F2B-4C81-47BA-9882-25763688E165}" type="datetimeFigureOut">
              <a:rPr lang="en-US" smtClean="0"/>
              <a:pPr/>
              <a:t>9/23/14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10213528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F6F2B-4C81-47BA-9882-25763688E165}" type="datetimeFigureOut">
              <a:rPr lang="en-US" smtClean="0"/>
              <a:pPr/>
              <a:t>9/23/14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5011D-B7D2-4A98-8A67-34EC5CAC3442}" type="slidenum">
              <a:rPr lang="en-US" smtClean="0"/>
              <a:pPr/>
              <a:t>‹#›</a:t>
            </a:fld>
            <a:endParaRPr lang="en-US" dirty="0"/>
          </a:p>
        </p:txBody>
      </p:sp>
    </p:spTree>
    <p:extLst>
      <p:ext uri="{BB962C8B-B14F-4D97-AF65-F5344CB8AC3E}">
        <p14:creationId xmlns:p14="http://schemas.microsoft.com/office/powerpoint/2010/main" val="2630498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school-security-consulting.com/"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mailto:sean@newdawnsecurity.com" TargetMode="External"/><Relationship Id="rId5" Type="http://schemas.openxmlformats.org/officeDocument/2006/relationships/hyperlink" Target="http://school-security-consulting.com/" TargetMode="External"/><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mailto:sean@newdawnsecurity.com" TargetMode="External"/><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s://attendee.gotowebinar.com/register/678797058580161026" TargetMode="External"/><Relationship Id="rId5" Type="http://schemas.openxmlformats.org/officeDocument/2006/relationships/hyperlink" Target="https://attendee.gotowebinar.com/register/805675202867479809" TargetMode="External"/><Relationship Id="rId6" Type="http://schemas.openxmlformats.org/officeDocument/2006/relationships/hyperlink" Target="https://attendee.gotowebinar.com/register/5713386035376085250" TargetMode="External"/><Relationship Id="rId7" Type="http://schemas.openxmlformats.org/officeDocument/2006/relationships/hyperlink" Target="https://attendee.gotowebinar.com/register/2427678054697807873" TargetMode="External"/><Relationship Id="rId8" Type="http://schemas.openxmlformats.org/officeDocument/2006/relationships/hyperlink" Target="https://attendee.gotowebinar.com/register/2185668948354697729" TargetMode="External"/><Relationship Id="rId9" Type="http://schemas.openxmlformats.org/officeDocument/2006/relationships/hyperlink" Target="https://attendee.gotowebinar.com/register/3037073578299891202"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 y="914400"/>
            <a:ext cx="9144000" cy="3426069"/>
          </a:xfrm>
          <a:prstGeom prst="rect">
            <a:avLst/>
          </a:prstGeom>
        </p:spPr>
      </p:pic>
      <p:sp>
        <p:nvSpPr>
          <p:cNvPr id="7" name="TextBox 6"/>
          <p:cNvSpPr txBox="1"/>
          <p:nvPr/>
        </p:nvSpPr>
        <p:spPr>
          <a:xfrm>
            <a:off x="152400" y="4048081"/>
            <a:ext cx="8839200" cy="2616101"/>
          </a:xfrm>
          <a:prstGeom prst="rect">
            <a:avLst/>
          </a:prstGeom>
          <a:noFill/>
        </p:spPr>
        <p:txBody>
          <a:bodyPr wrap="square" rtlCol="0">
            <a:spAutoFit/>
          </a:bodyPr>
          <a:lstStyle/>
          <a:p>
            <a:pPr algn="ctr"/>
            <a:r>
              <a:rPr lang="en-US" sz="3200" dirty="0" smtClean="0">
                <a:solidFill>
                  <a:srgbClr val="005494"/>
                </a:solidFill>
                <a:latin typeface="Franklin Gothic Demi Cond" pitchFamily="34" charset="0"/>
                <a:cs typeface="Arial" pitchFamily="34" charset="0"/>
              </a:rPr>
              <a:t>Sexual Abuse and Predator Prevention Protocol</a:t>
            </a:r>
          </a:p>
          <a:p>
            <a:pPr algn="ctr"/>
            <a:endParaRPr lang="en-US" sz="3200" dirty="0" smtClean="0">
              <a:solidFill>
                <a:srgbClr val="005494"/>
              </a:solidFill>
              <a:latin typeface="Franklin Gothic Demi Cond" pitchFamily="34" charset="0"/>
              <a:cs typeface="Arial" pitchFamily="34" charset="0"/>
            </a:endParaRPr>
          </a:p>
          <a:p>
            <a:pPr algn="ctr"/>
            <a:r>
              <a:rPr lang="en-US" sz="3200" dirty="0" smtClean="0">
                <a:solidFill>
                  <a:srgbClr val="005494"/>
                </a:solidFill>
                <a:latin typeface="Franklin Gothic Demi Cond" pitchFamily="34" charset="0"/>
                <a:cs typeface="Arial" pitchFamily="34" charset="0"/>
              </a:rPr>
              <a:t>Webinar </a:t>
            </a:r>
            <a:r>
              <a:rPr lang="en-US" sz="3200" dirty="0" smtClean="0">
                <a:solidFill>
                  <a:srgbClr val="005494"/>
                </a:solidFill>
                <a:latin typeface="Franklin Gothic Demi Cond" pitchFamily="34" charset="0"/>
                <a:cs typeface="Arial" pitchFamily="34" charset="0"/>
              </a:rPr>
              <a:t>Series 2 </a:t>
            </a:r>
            <a:r>
              <a:rPr lang="en-US" sz="3200" dirty="0" smtClean="0">
                <a:solidFill>
                  <a:srgbClr val="005494"/>
                </a:solidFill>
                <a:latin typeface="Franklin Gothic Demi Cond" pitchFamily="34" charset="0"/>
                <a:cs typeface="Arial" pitchFamily="34" charset="0"/>
              </a:rPr>
              <a:t>of 8</a:t>
            </a:r>
          </a:p>
          <a:p>
            <a:pPr algn="ctr"/>
            <a:endParaRPr lang="en-US" sz="3200" dirty="0" smtClean="0">
              <a:solidFill>
                <a:srgbClr val="005494"/>
              </a:solidFill>
              <a:latin typeface="Franklin Gothic Demi Cond" pitchFamily="34" charset="0"/>
              <a:cs typeface="Arial" pitchFamily="34" charset="0"/>
            </a:endParaRPr>
          </a:p>
          <a:p>
            <a:pPr algn="ctr"/>
            <a:r>
              <a:rPr lang="en-US" dirty="0" smtClean="0">
                <a:solidFill>
                  <a:srgbClr val="005494"/>
                </a:solidFill>
                <a:latin typeface="Franklin Gothic Demi Cond" pitchFamily="34" charset="0"/>
                <a:cs typeface="Arial" pitchFamily="34" charset="0"/>
              </a:rPr>
              <a:t>BROUGHT TO YOU BY </a:t>
            </a:r>
          </a:p>
          <a:p>
            <a:pPr algn="ctr"/>
            <a:r>
              <a:rPr lang="en-US" b="1" dirty="0" smtClean="0">
                <a:solidFill>
                  <a:srgbClr val="005494"/>
                </a:solidFill>
                <a:latin typeface="Franklin Gothic Demi Cond" pitchFamily="34" charset="0"/>
                <a:cs typeface="Arial" pitchFamily="34" charset="0"/>
              </a:rPr>
              <a:t>THE ASSOCIATION OF WALDORF SCHOOLS OF NORTH AMERICA</a:t>
            </a:r>
            <a:endParaRPr lang="en-US" b="1" dirty="0">
              <a:solidFill>
                <a:srgbClr val="005494"/>
              </a:solidFill>
              <a:latin typeface="Franklin Gothic Demi Cond" pitchFamily="34" charset="0"/>
              <a:cs typeface="Arial" pitchFamily="34" charset="0"/>
            </a:endParaRPr>
          </a:p>
        </p:txBody>
      </p:sp>
    </p:spTree>
    <p:extLst>
      <p:ext uri="{BB962C8B-B14F-4D97-AF65-F5344CB8AC3E}">
        <p14:creationId xmlns:p14="http://schemas.microsoft.com/office/powerpoint/2010/main" val="42656588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2209800" cy="1219200"/>
          </a:xfrm>
          <a:prstGeom prst="rect">
            <a:avLst/>
          </a:prstGeom>
        </p:spPr>
      </p:pic>
      <p:sp>
        <p:nvSpPr>
          <p:cNvPr id="5" name="TextBox 4"/>
          <p:cNvSpPr txBox="1"/>
          <p:nvPr/>
        </p:nvSpPr>
        <p:spPr>
          <a:xfrm>
            <a:off x="4715347" y="533400"/>
            <a:ext cx="2312803" cy="523220"/>
          </a:xfrm>
          <a:prstGeom prst="rect">
            <a:avLst/>
          </a:prstGeom>
          <a:noFill/>
        </p:spPr>
        <p:txBody>
          <a:bodyPr wrap="none" rtlCol="0">
            <a:spAutoFit/>
          </a:bodyPr>
          <a:lstStyle/>
          <a:p>
            <a:pPr algn="ctr"/>
            <a:r>
              <a:rPr lang="en-US" sz="2800" dirty="0" smtClean="0">
                <a:solidFill>
                  <a:srgbClr val="005494"/>
                </a:solidFill>
                <a:latin typeface="Franklin Gothic Demi Cond" pitchFamily="34" charset="0"/>
                <a:cs typeface="Browallia New" pitchFamily="34" charset="-34"/>
              </a:rPr>
              <a:t>YOUR HOST</a:t>
            </a:r>
            <a:endParaRPr lang="en-US" sz="2800" dirty="0">
              <a:solidFill>
                <a:srgbClr val="005494"/>
              </a:solidFill>
              <a:latin typeface="Franklin Gothic Demi Cond" pitchFamily="34" charset="0"/>
              <a:cs typeface="Browallia New" pitchFamily="34" charset="-34"/>
            </a:endParaRPr>
          </a:p>
        </p:txBody>
      </p:sp>
      <p:pic>
        <p:nvPicPr>
          <p:cNvPr id="8" name="Picture 7" descr="sean3.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8204" y="1371600"/>
            <a:ext cx="3669196" cy="2250440"/>
          </a:xfrm>
          <a:prstGeom prst="rect">
            <a:avLst/>
          </a:prstGeom>
        </p:spPr>
      </p:pic>
      <p:sp>
        <p:nvSpPr>
          <p:cNvPr id="12" name="TextBox 11"/>
          <p:cNvSpPr txBox="1"/>
          <p:nvPr/>
        </p:nvSpPr>
        <p:spPr>
          <a:xfrm>
            <a:off x="3276600" y="3581400"/>
            <a:ext cx="1695008" cy="369332"/>
          </a:xfrm>
          <a:prstGeom prst="rect">
            <a:avLst/>
          </a:prstGeom>
          <a:noFill/>
        </p:spPr>
        <p:txBody>
          <a:bodyPr wrap="none" rtlCol="0">
            <a:spAutoFit/>
          </a:bodyPr>
          <a:lstStyle/>
          <a:p>
            <a:r>
              <a:rPr lang="en-US" b="1" i="1" dirty="0" smtClean="0">
                <a:ln w="1905"/>
                <a:solidFill>
                  <a:srgbClr val="376092"/>
                </a:solidFill>
                <a:effectLst>
                  <a:innerShdw blurRad="69850" dist="43180" dir="5400000">
                    <a:srgbClr val="000000">
                      <a:alpha val="65000"/>
                    </a:srgbClr>
                  </a:innerShdw>
                </a:effectLst>
              </a:rPr>
              <a:t>SEAN SPELLECY</a:t>
            </a:r>
            <a:endParaRPr lang="en-US" i="1" dirty="0">
              <a:solidFill>
                <a:srgbClr val="376092"/>
              </a:solidFill>
            </a:endParaRPr>
          </a:p>
        </p:txBody>
      </p:sp>
      <p:sp>
        <p:nvSpPr>
          <p:cNvPr id="6" name="TextBox 5"/>
          <p:cNvSpPr txBox="1"/>
          <p:nvPr/>
        </p:nvSpPr>
        <p:spPr>
          <a:xfrm>
            <a:off x="38100" y="4114800"/>
            <a:ext cx="9215759" cy="2031325"/>
          </a:xfrm>
          <a:prstGeom prst="rect">
            <a:avLst/>
          </a:prstGeom>
          <a:noFill/>
        </p:spPr>
        <p:txBody>
          <a:bodyPr wrap="none" rtlCol="0">
            <a:spAutoFit/>
          </a:bodyPr>
          <a:lstStyle/>
          <a:p>
            <a:r>
              <a:rPr lang="en-US" b="1" dirty="0">
                <a:ln w="1905"/>
                <a:solidFill>
                  <a:srgbClr val="376092"/>
                </a:solidFill>
                <a:effectLst>
                  <a:innerShdw blurRad="69850" dist="43180" dir="5400000">
                    <a:srgbClr val="000000">
                      <a:alpha val="65000"/>
                    </a:srgbClr>
                  </a:innerShdw>
                </a:effectLst>
              </a:rPr>
              <a:t>SEAN </a:t>
            </a:r>
            <a:r>
              <a:rPr lang="en-US" b="1" dirty="0" smtClean="0">
                <a:ln w="1905"/>
                <a:solidFill>
                  <a:srgbClr val="376092"/>
                </a:solidFill>
                <a:effectLst>
                  <a:innerShdw blurRad="69850" dist="43180" dir="5400000">
                    <a:srgbClr val="000000">
                      <a:alpha val="65000"/>
                    </a:srgbClr>
                  </a:innerShdw>
                </a:effectLst>
              </a:rPr>
              <a:t>SPELLECY: C.E.O. and Founder of NewDawn Security, 15 years of Security Experience, </a:t>
            </a:r>
          </a:p>
          <a:p>
            <a:r>
              <a:rPr lang="en-US" b="1" dirty="0">
                <a:ln w="1905"/>
                <a:solidFill>
                  <a:srgbClr val="376092"/>
                </a:solidFill>
                <a:effectLst>
                  <a:innerShdw blurRad="69850" dist="43180" dir="5400000">
                    <a:srgbClr val="000000">
                      <a:alpha val="65000"/>
                    </a:srgbClr>
                  </a:innerShdw>
                </a:effectLst>
              </a:rPr>
              <a:t> </a:t>
            </a:r>
            <a:r>
              <a:rPr lang="en-US" b="1" dirty="0" smtClean="0">
                <a:ln w="1905"/>
                <a:solidFill>
                  <a:srgbClr val="376092"/>
                </a:solidFill>
                <a:effectLst>
                  <a:innerShdw blurRad="69850" dist="43180" dir="5400000">
                    <a:srgbClr val="000000">
                      <a:alpha val="65000"/>
                    </a:srgbClr>
                  </a:innerShdw>
                </a:effectLst>
              </a:rPr>
              <a:t>                             10 years of Education Administration and Teaching Experience, Masters in ED.</a:t>
            </a:r>
          </a:p>
          <a:p>
            <a:r>
              <a:rPr lang="en-US" b="1" dirty="0">
                <a:ln w="1905"/>
                <a:solidFill>
                  <a:srgbClr val="376092"/>
                </a:solidFill>
                <a:effectLst>
                  <a:innerShdw blurRad="69850" dist="43180" dir="5400000">
                    <a:srgbClr val="000000">
                      <a:alpha val="65000"/>
                    </a:srgbClr>
                  </a:innerShdw>
                </a:effectLst>
              </a:rPr>
              <a:t> </a:t>
            </a:r>
            <a:r>
              <a:rPr lang="en-US" b="1" dirty="0" smtClean="0">
                <a:ln w="1905"/>
                <a:solidFill>
                  <a:srgbClr val="376092"/>
                </a:solidFill>
                <a:effectLst>
                  <a:innerShdw blurRad="69850" dist="43180" dir="5400000">
                    <a:srgbClr val="000000">
                      <a:alpha val="65000"/>
                    </a:srgbClr>
                  </a:innerShdw>
                </a:effectLst>
              </a:rPr>
              <a:t>                             Administration, Certified Protection Professional, </a:t>
            </a:r>
          </a:p>
          <a:p>
            <a:r>
              <a:rPr lang="en-US" b="1" dirty="0">
                <a:ln w="1905"/>
                <a:solidFill>
                  <a:srgbClr val="376092"/>
                </a:solidFill>
                <a:effectLst>
                  <a:innerShdw blurRad="69850" dist="43180" dir="5400000">
                    <a:srgbClr val="000000">
                      <a:alpha val="65000"/>
                    </a:srgbClr>
                  </a:innerShdw>
                </a:effectLst>
              </a:rPr>
              <a:t>	 </a:t>
            </a:r>
            <a:r>
              <a:rPr lang="en-US" b="1" dirty="0" smtClean="0">
                <a:ln w="1905"/>
                <a:solidFill>
                  <a:srgbClr val="376092"/>
                </a:solidFill>
                <a:effectLst>
                  <a:innerShdw blurRad="69850" dist="43180" dir="5400000">
                    <a:srgbClr val="000000">
                      <a:alpha val="65000"/>
                    </a:srgbClr>
                  </a:innerShdw>
                </a:effectLst>
              </a:rPr>
              <a:t>           Association of Threat Assessment Professionals, Council Member A.S.I.S. </a:t>
            </a:r>
          </a:p>
          <a:p>
            <a:r>
              <a:rPr lang="en-US" b="1" dirty="0">
                <a:ln w="1905"/>
                <a:solidFill>
                  <a:srgbClr val="376092"/>
                </a:solidFill>
                <a:effectLst>
                  <a:innerShdw blurRad="69850" dist="43180" dir="5400000">
                    <a:srgbClr val="000000">
                      <a:alpha val="65000"/>
                    </a:srgbClr>
                  </a:innerShdw>
                </a:effectLst>
              </a:rPr>
              <a:t> </a:t>
            </a:r>
            <a:r>
              <a:rPr lang="en-US" b="1" dirty="0" smtClean="0">
                <a:ln w="1905"/>
                <a:solidFill>
                  <a:srgbClr val="376092"/>
                </a:solidFill>
                <a:effectLst>
                  <a:innerShdw blurRad="69850" dist="43180" dir="5400000">
                    <a:srgbClr val="000000">
                      <a:alpha val="65000"/>
                    </a:srgbClr>
                  </a:innerShdw>
                </a:effectLst>
              </a:rPr>
              <a:t>                             Nationwide School Safety and Security Council, School Violence Prevention </a:t>
            </a:r>
          </a:p>
          <a:p>
            <a:r>
              <a:rPr lang="en-US" b="1" dirty="0">
                <a:ln w="1905"/>
                <a:solidFill>
                  <a:srgbClr val="376092"/>
                </a:solidFill>
                <a:effectLst>
                  <a:innerShdw blurRad="69850" dist="43180" dir="5400000">
                    <a:srgbClr val="000000">
                      <a:alpha val="65000"/>
                    </a:srgbClr>
                  </a:innerShdw>
                </a:effectLst>
              </a:rPr>
              <a:t>	 </a:t>
            </a:r>
            <a:r>
              <a:rPr lang="en-US" b="1" dirty="0" smtClean="0">
                <a:ln w="1905"/>
                <a:solidFill>
                  <a:srgbClr val="376092"/>
                </a:solidFill>
                <a:effectLst>
                  <a:innerShdw blurRad="69850" dist="43180" dir="5400000">
                    <a:srgbClr val="000000">
                      <a:alpha val="65000"/>
                    </a:srgbClr>
                  </a:innerShdw>
                </a:effectLst>
              </a:rPr>
              <a:t>           Council, and member of the Oregon School Safety and Security Officers</a:t>
            </a:r>
          </a:p>
          <a:p>
            <a:r>
              <a:rPr lang="en-US" b="1" dirty="0">
                <a:ln w="1905"/>
                <a:solidFill>
                  <a:srgbClr val="376092"/>
                </a:solidFill>
                <a:effectLst>
                  <a:innerShdw blurRad="69850" dist="43180" dir="5400000">
                    <a:srgbClr val="000000">
                      <a:alpha val="65000"/>
                    </a:srgbClr>
                  </a:innerShdw>
                </a:effectLst>
              </a:rPr>
              <a:t>	 </a:t>
            </a:r>
            <a:r>
              <a:rPr lang="en-US" b="1" dirty="0" smtClean="0">
                <a:ln w="1905"/>
                <a:solidFill>
                  <a:srgbClr val="376092"/>
                </a:solidFill>
                <a:effectLst>
                  <a:innerShdw blurRad="69850" dist="43180" dir="5400000">
                    <a:srgbClr val="000000">
                      <a:alpha val="65000"/>
                    </a:srgbClr>
                  </a:innerShdw>
                </a:effectLst>
              </a:rPr>
              <a:t>          Association</a:t>
            </a:r>
            <a:endParaRPr lang="en-US" dirty="0">
              <a:solidFill>
                <a:srgbClr val="376092"/>
              </a:solidFill>
            </a:endParaRPr>
          </a:p>
        </p:txBody>
      </p:sp>
    </p:spTree>
    <p:extLst>
      <p:ext uri="{BB962C8B-B14F-4D97-AF65-F5344CB8AC3E}">
        <p14:creationId xmlns:p14="http://schemas.microsoft.com/office/powerpoint/2010/main" val="30342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2209800" cy="1219200"/>
          </a:xfrm>
          <a:prstGeom prst="rect">
            <a:avLst/>
          </a:prstGeom>
        </p:spPr>
      </p:pic>
      <p:sp>
        <p:nvSpPr>
          <p:cNvPr id="5" name="TextBox 4"/>
          <p:cNvSpPr txBox="1"/>
          <p:nvPr/>
        </p:nvSpPr>
        <p:spPr>
          <a:xfrm>
            <a:off x="4781800" y="533400"/>
            <a:ext cx="2179904" cy="523220"/>
          </a:xfrm>
          <a:prstGeom prst="rect">
            <a:avLst/>
          </a:prstGeom>
          <a:noFill/>
        </p:spPr>
        <p:txBody>
          <a:bodyPr wrap="none" rtlCol="0">
            <a:spAutoFit/>
          </a:bodyPr>
          <a:lstStyle/>
          <a:p>
            <a:pPr algn="ctr"/>
            <a:r>
              <a:rPr lang="en-US" sz="2800" dirty="0" smtClean="0">
                <a:solidFill>
                  <a:srgbClr val="005494"/>
                </a:solidFill>
                <a:latin typeface="Franklin Gothic Demi Cond" pitchFamily="34" charset="0"/>
                <a:cs typeface="Browallia New" pitchFamily="34" charset="-34"/>
              </a:rPr>
              <a:t>RESEARCH</a:t>
            </a:r>
            <a:endParaRPr lang="en-US" sz="2800" dirty="0">
              <a:solidFill>
                <a:srgbClr val="005494"/>
              </a:solidFill>
              <a:latin typeface="Franklin Gothic Demi Cond" pitchFamily="34" charset="0"/>
              <a:cs typeface="Browallia New" pitchFamily="34" charset="-34"/>
            </a:endParaRPr>
          </a:p>
        </p:txBody>
      </p:sp>
      <p:sp>
        <p:nvSpPr>
          <p:cNvPr id="6" name="TextBox 5"/>
          <p:cNvSpPr txBox="1"/>
          <p:nvPr/>
        </p:nvSpPr>
        <p:spPr>
          <a:xfrm>
            <a:off x="0" y="1524000"/>
            <a:ext cx="9067800" cy="5355313"/>
          </a:xfrm>
          <a:prstGeom prst="rect">
            <a:avLst/>
          </a:prstGeom>
          <a:noFill/>
        </p:spPr>
        <p:txBody>
          <a:bodyPr wrap="square" rtlCol="0">
            <a:spAutoFit/>
          </a:bodyPr>
          <a:lstStyle/>
          <a:p>
            <a:r>
              <a:rPr lang="en-US" i="1" dirty="0">
                <a:solidFill>
                  <a:srgbClr val="376092"/>
                </a:solidFill>
              </a:rPr>
              <a:t>Protecting your Children From Sexual </a:t>
            </a:r>
            <a:r>
              <a:rPr lang="en-US" i="1" dirty="0" smtClean="0">
                <a:solidFill>
                  <a:srgbClr val="376092"/>
                </a:solidFill>
              </a:rPr>
              <a:t>Predators</a:t>
            </a:r>
            <a:r>
              <a:rPr lang="en-US" dirty="0" smtClean="0">
                <a:solidFill>
                  <a:srgbClr val="376092"/>
                </a:solidFill>
              </a:rPr>
              <a:t>, 2012, Dr</a:t>
            </a:r>
            <a:r>
              <a:rPr lang="en-US" dirty="0">
                <a:solidFill>
                  <a:srgbClr val="376092"/>
                </a:solidFill>
              </a:rPr>
              <a:t>. Leigh </a:t>
            </a:r>
            <a:r>
              <a:rPr lang="en-US" dirty="0" smtClean="0">
                <a:solidFill>
                  <a:srgbClr val="376092"/>
                </a:solidFill>
              </a:rPr>
              <a:t>Baker</a:t>
            </a:r>
          </a:p>
          <a:p>
            <a:endParaRPr lang="en-US" dirty="0">
              <a:solidFill>
                <a:srgbClr val="376092"/>
              </a:solidFill>
            </a:endParaRPr>
          </a:p>
          <a:p>
            <a:r>
              <a:rPr lang="en-US" i="1" dirty="0">
                <a:solidFill>
                  <a:srgbClr val="376092"/>
                </a:solidFill>
              </a:rPr>
              <a:t>Protecting the </a:t>
            </a:r>
            <a:r>
              <a:rPr lang="en-US" i="1" dirty="0" smtClean="0">
                <a:solidFill>
                  <a:srgbClr val="376092"/>
                </a:solidFill>
              </a:rPr>
              <a:t>Gift</a:t>
            </a:r>
            <a:r>
              <a:rPr lang="en-US" dirty="0" smtClean="0">
                <a:solidFill>
                  <a:srgbClr val="376092"/>
                </a:solidFill>
              </a:rPr>
              <a:t>,  2008, Gavin </a:t>
            </a:r>
            <a:r>
              <a:rPr lang="en-US" dirty="0" err="1" smtClean="0">
                <a:solidFill>
                  <a:srgbClr val="376092"/>
                </a:solidFill>
              </a:rPr>
              <a:t>DeBecker</a:t>
            </a:r>
            <a:r>
              <a:rPr lang="en-US" dirty="0" smtClean="0">
                <a:solidFill>
                  <a:srgbClr val="376092"/>
                </a:solidFill>
              </a:rPr>
              <a:t>,</a:t>
            </a:r>
          </a:p>
          <a:p>
            <a:endParaRPr lang="en-US" dirty="0">
              <a:solidFill>
                <a:srgbClr val="376092"/>
              </a:solidFill>
            </a:endParaRPr>
          </a:p>
          <a:p>
            <a:r>
              <a:rPr lang="en-US" i="1" dirty="0">
                <a:solidFill>
                  <a:srgbClr val="376092"/>
                </a:solidFill>
              </a:rPr>
              <a:t>Identifying Child Molesters: Preventing Child Sexual Abuse by Recognizing the Patterns of </a:t>
            </a:r>
            <a:r>
              <a:rPr lang="en-US" i="1" dirty="0" smtClean="0">
                <a:solidFill>
                  <a:srgbClr val="376092"/>
                </a:solidFill>
              </a:rPr>
              <a:t>Offenders</a:t>
            </a:r>
            <a:r>
              <a:rPr lang="en-US" dirty="0" smtClean="0">
                <a:solidFill>
                  <a:srgbClr val="376092"/>
                </a:solidFill>
              </a:rPr>
              <a:t>, 2011,   Dr</a:t>
            </a:r>
            <a:r>
              <a:rPr lang="en-US" dirty="0">
                <a:solidFill>
                  <a:srgbClr val="376092"/>
                </a:solidFill>
              </a:rPr>
              <a:t>. Carla Van Dam, Clinical and Forensic </a:t>
            </a:r>
            <a:r>
              <a:rPr lang="en-US" dirty="0" smtClean="0">
                <a:solidFill>
                  <a:srgbClr val="376092"/>
                </a:solidFill>
              </a:rPr>
              <a:t>Psychology</a:t>
            </a:r>
          </a:p>
          <a:p>
            <a:endParaRPr lang="en-US" dirty="0">
              <a:solidFill>
                <a:srgbClr val="376092"/>
              </a:solidFill>
            </a:endParaRPr>
          </a:p>
          <a:p>
            <a:r>
              <a:rPr lang="en-US" i="1" dirty="0">
                <a:solidFill>
                  <a:srgbClr val="376092"/>
                </a:solidFill>
              </a:rPr>
              <a:t>The Socially Skilled Child Molester: Differentiating the Guilty From the Falsely Accused: </a:t>
            </a:r>
            <a:endParaRPr lang="en-US" i="1" dirty="0" smtClean="0">
              <a:solidFill>
                <a:srgbClr val="376092"/>
              </a:solidFill>
            </a:endParaRPr>
          </a:p>
          <a:p>
            <a:r>
              <a:rPr lang="en-US" dirty="0" smtClean="0">
                <a:solidFill>
                  <a:srgbClr val="376092"/>
                </a:solidFill>
              </a:rPr>
              <a:t>2011, Dr</a:t>
            </a:r>
            <a:r>
              <a:rPr lang="en-US" dirty="0">
                <a:solidFill>
                  <a:srgbClr val="376092"/>
                </a:solidFill>
              </a:rPr>
              <a:t>. Carla Van Dam, Clinical and Forensic </a:t>
            </a:r>
            <a:r>
              <a:rPr lang="en-US" dirty="0" smtClean="0">
                <a:solidFill>
                  <a:srgbClr val="376092"/>
                </a:solidFill>
              </a:rPr>
              <a:t>Psychology</a:t>
            </a:r>
          </a:p>
          <a:p>
            <a:endParaRPr lang="en-US" dirty="0">
              <a:solidFill>
                <a:srgbClr val="376092"/>
              </a:solidFill>
            </a:endParaRPr>
          </a:p>
          <a:p>
            <a:r>
              <a:rPr lang="en-US" dirty="0">
                <a:solidFill>
                  <a:srgbClr val="376092"/>
                </a:solidFill>
              </a:rPr>
              <a:t>US Dept. of Juvenile </a:t>
            </a:r>
            <a:r>
              <a:rPr lang="en-US" dirty="0" smtClean="0">
                <a:solidFill>
                  <a:srgbClr val="376092"/>
                </a:solidFill>
              </a:rPr>
              <a:t>Justice</a:t>
            </a:r>
          </a:p>
          <a:p>
            <a:endParaRPr lang="en-US" dirty="0">
              <a:solidFill>
                <a:srgbClr val="376092"/>
              </a:solidFill>
            </a:endParaRPr>
          </a:p>
          <a:p>
            <a:r>
              <a:rPr lang="en-US" dirty="0">
                <a:solidFill>
                  <a:srgbClr val="376092"/>
                </a:solidFill>
              </a:rPr>
              <a:t>US Dept. of </a:t>
            </a:r>
            <a:r>
              <a:rPr lang="en-US" dirty="0" smtClean="0">
                <a:solidFill>
                  <a:srgbClr val="376092"/>
                </a:solidFill>
              </a:rPr>
              <a:t>Justice</a:t>
            </a:r>
          </a:p>
          <a:p>
            <a:endParaRPr lang="en-US" dirty="0">
              <a:solidFill>
                <a:srgbClr val="376092"/>
              </a:solidFill>
            </a:endParaRPr>
          </a:p>
          <a:p>
            <a:r>
              <a:rPr lang="en-US" dirty="0">
                <a:solidFill>
                  <a:srgbClr val="376092"/>
                </a:solidFill>
              </a:rPr>
              <a:t>National Sexual Violence Resource </a:t>
            </a:r>
            <a:r>
              <a:rPr lang="en-US" dirty="0" smtClean="0">
                <a:solidFill>
                  <a:srgbClr val="376092"/>
                </a:solidFill>
              </a:rPr>
              <a:t>Center</a:t>
            </a:r>
          </a:p>
          <a:p>
            <a:endParaRPr lang="en-US" dirty="0">
              <a:solidFill>
                <a:srgbClr val="376092"/>
              </a:solidFill>
            </a:endParaRPr>
          </a:p>
          <a:p>
            <a:r>
              <a:rPr lang="en-US" dirty="0">
                <a:solidFill>
                  <a:srgbClr val="376092"/>
                </a:solidFill>
              </a:rPr>
              <a:t>Bureau of Justice </a:t>
            </a:r>
            <a:r>
              <a:rPr lang="en-US" dirty="0" smtClean="0">
                <a:solidFill>
                  <a:srgbClr val="376092"/>
                </a:solidFill>
              </a:rPr>
              <a:t>Studies</a:t>
            </a:r>
          </a:p>
          <a:p>
            <a:endParaRPr lang="en-US" dirty="0">
              <a:solidFill>
                <a:srgbClr val="376092"/>
              </a:solidFill>
            </a:endParaRPr>
          </a:p>
          <a:p>
            <a:r>
              <a:rPr lang="en-US" dirty="0" smtClean="0">
                <a:solidFill>
                  <a:srgbClr val="376092"/>
                </a:solidFill>
              </a:rPr>
              <a:t>31 </a:t>
            </a:r>
            <a:r>
              <a:rPr lang="en-US" dirty="0">
                <a:solidFill>
                  <a:srgbClr val="376092"/>
                </a:solidFill>
              </a:rPr>
              <a:t>Convicted Sexual Offender Interviews: Sean Spellecy 2006-2012</a:t>
            </a:r>
          </a:p>
        </p:txBody>
      </p:sp>
    </p:spTree>
    <p:extLst>
      <p:ext uri="{BB962C8B-B14F-4D97-AF65-F5344CB8AC3E}">
        <p14:creationId xmlns:p14="http://schemas.microsoft.com/office/powerpoint/2010/main" val="727919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 y="914400"/>
            <a:ext cx="9144000" cy="3426069"/>
          </a:xfrm>
          <a:prstGeom prst="rect">
            <a:avLst/>
          </a:prstGeom>
        </p:spPr>
      </p:pic>
      <p:sp>
        <p:nvSpPr>
          <p:cNvPr id="7" name="TextBox 6"/>
          <p:cNvSpPr txBox="1"/>
          <p:nvPr/>
        </p:nvSpPr>
        <p:spPr>
          <a:xfrm>
            <a:off x="1295400" y="4048081"/>
            <a:ext cx="6520684" cy="584776"/>
          </a:xfrm>
          <a:prstGeom prst="rect">
            <a:avLst/>
          </a:prstGeom>
          <a:noFill/>
        </p:spPr>
        <p:txBody>
          <a:bodyPr wrap="square" rtlCol="0">
            <a:spAutoFit/>
          </a:bodyPr>
          <a:lstStyle/>
          <a:p>
            <a:pPr algn="ctr"/>
            <a:r>
              <a:rPr lang="en-US" sz="3200" dirty="0" smtClean="0">
                <a:solidFill>
                  <a:srgbClr val="005494"/>
                </a:solidFill>
                <a:latin typeface="Franklin Gothic Demi Cond" pitchFamily="34" charset="0"/>
                <a:cs typeface="Arial" pitchFamily="34" charset="0"/>
              </a:rPr>
              <a:t>  </a:t>
            </a:r>
            <a:r>
              <a:rPr lang="en-US" sz="3200" dirty="0" smtClean="0">
                <a:solidFill>
                  <a:srgbClr val="005494"/>
                </a:solidFill>
                <a:latin typeface="Franklin Gothic Demi Cond" pitchFamily="34" charset="0"/>
                <a:cs typeface="Arial" pitchFamily="34" charset="0"/>
              </a:rPr>
              <a:t>Recap</a:t>
            </a:r>
          </a:p>
        </p:txBody>
      </p:sp>
      <p:sp>
        <p:nvSpPr>
          <p:cNvPr id="2" name="TextBox 1"/>
          <p:cNvSpPr txBox="1"/>
          <p:nvPr/>
        </p:nvSpPr>
        <p:spPr>
          <a:xfrm>
            <a:off x="4775200" y="5143500"/>
            <a:ext cx="184666" cy="369332"/>
          </a:xfrm>
          <a:prstGeom prst="rect">
            <a:avLst/>
          </a:prstGeom>
          <a:noFill/>
        </p:spPr>
        <p:txBody>
          <a:bodyPr wrap="none" rtlCol="0">
            <a:spAutoFit/>
          </a:bodyPr>
          <a:lstStyle/>
          <a:p>
            <a:endParaRPr lang="en-US" dirty="0"/>
          </a:p>
        </p:txBody>
      </p:sp>
      <p:sp>
        <p:nvSpPr>
          <p:cNvPr id="8" name="TextBox 7"/>
          <p:cNvSpPr txBox="1"/>
          <p:nvPr/>
        </p:nvSpPr>
        <p:spPr>
          <a:xfrm>
            <a:off x="1371600" y="4953000"/>
            <a:ext cx="6934200" cy="2062103"/>
          </a:xfrm>
          <a:prstGeom prst="rect">
            <a:avLst/>
          </a:prstGeom>
          <a:noFill/>
        </p:spPr>
        <p:txBody>
          <a:bodyPr wrap="square" rtlCol="0">
            <a:spAutoFit/>
          </a:bodyPr>
          <a:lstStyle/>
          <a:p>
            <a:pPr algn="ctr"/>
            <a:r>
              <a:rPr lang="en-US" sz="3200" dirty="0" smtClean="0">
                <a:solidFill>
                  <a:srgbClr val="005494"/>
                </a:solidFill>
                <a:latin typeface="Franklin Gothic Demi Cond" pitchFamily="34" charset="0"/>
                <a:cs typeface="Arial" pitchFamily="34" charset="0"/>
              </a:rPr>
              <a:t>  </a:t>
            </a:r>
            <a:r>
              <a:rPr lang="en-US" sz="3200" dirty="0" smtClean="0">
                <a:solidFill>
                  <a:srgbClr val="005494"/>
                </a:solidFill>
                <a:latin typeface="Franklin Gothic Demi Cond" pitchFamily="34" charset="0"/>
                <a:cs typeface="Arial" pitchFamily="34" charset="0"/>
              </a:rPr>
              <a:t>Document Download Website Page:</a:t>
            </a:r>
          </a:p>
          <a:p>
            <a:pPr algn="ctr"/>
            <a:endParaRPr lang="en-US" sz="3200" dirty="0" smtClean="0">
              <a:solidFill>
                <a:srgbClr val="005494"/>
              </a:solidFill>
              <a:latin typeface="Franklin Gothic Demi Cond" pitchFamily="34" charset="0"/>
              <a:cs typeface="Arial" pitchFamily="34" charset="0"/>
            </a:endParaRPr>
          </a:p>
          <a:p>
            <a:pPr algn="ctr"/>
            <a:r>
              <a:rPr lang="en-US" sz="3200" dirty="0">
                <a:solidFill>
                  <a:srgbClr val="005494"/>
                </a:solidFill>
                <a:latin typeface="Franklin Gothic Demi Cond" pitchFamily="34" charset="0"/>
                <a:cs typeface="Arial" pitchFamily="34" charset="0"/>
                <a:hlinkClick r:id="rId4"/>
              </a:rPr>
              <a:t>http://school-security-consulting.com</a:t>
            </a:r>
            <a:r>
              <a:rPr lang="en-US" sz="3200" dirty="0" smtClean="0">
                <a:solidFill>
                  <a:srgbClr val="005494"/>
                </a:solidFill>
                <a:latin typeface="Franklin Gothic Demi Cond" pitchFamily="34" charset="0"/>
                <a:cs typeface="Arial" pitchFamily="34" charset="0"/>
                <a:hlinkClick r:id="rId4"/>
              </a:rPr>
              <a:t>/</a:t>
            </a:r>
            <a:endParaRPr lang="en-US" sz="3200" dirty="0" smtClean="0">
              <a:solidFill>
                <a:srgbClr val="005494"/>
              </a:solidFill>
              <a:latin typeface="Franklin Gothic Demi Cond" pitchFamily="34" charset="0"/>
              <a:cs typeface="Arial" pitchFamily="34" charset="0"/>
            </a:endParaRPr>
          </a:p>
          <a:p>
            <a:pPr algn="ctr"/>
            <a:endParaRPr lang="en-US" sz="3200" dirty="0" smtClean="0">
              <a:solidFill>
                <a:srgbClr val="005494"/>
              </a:solidFill>
              <a:latin typeface="Franklin Gothic Demi Cond" pitchFamily="34" charset="0"/>
              <a:cs typeface="Arial" pitchFamily="34" charset="0"/>
            </a:endParaRPr>
          </a:p>
        </p:txBody>
      </p:sp>
    </p:spTree>
    <p:extLst>
      <p:ext uri="{BB962C8B-B14F-4D97-AF65-F5344CB8AC3E}">
        <p14:creationId xmlns:p14="http://schemas.microsoft.com/office/powerpoint/2010/main" val="36224371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 y="914400"/>
            <a:ext cx="9144000" cy="3426069"/>
          </a:xfrm>
          <a:prstGeom prst="rect">
            <a:avLst/>
          </a:prstGeom>
        </p:spPr>
      </p:pic>
      <p:sp>
        <p:nvSpPr>
          <p:cNvPr id="7" name="TextBox 6"/>
          <p:cNvSpPr txBox="1"/>
          <p:nvPr/>
        </p:nvSpPr>
        <p:spPr>
          <a:xfrm>
            <a:off x="1295400" y="4048081"/>
            <a:ext cx="6520684" cy="1077218"/>
          </a:xfrm>
          <a:prstGeom prst="rect">
            <a:avLst/>
          </a:prstGeom>
          <a:noFill/>
        </p:spPr>
        <p:txBody>
          <a:bodyPr wrap="square" rtlCol="0">
            <a:spAutoFit/>
          </a:bodyPr>
          <a:lstStyle/>
          <a:p>
            <a:pPr algn="ctr"/>
            <a:r>
              <a:rPr lang="en-US" sz="3200" dirty="0" smtClean="0">
                <a:solidFill>
                  <a:srgbClr val="005494"/>
                </a:solidFill>
                <a:latin typeface="Franklin Gothic Demi Cond" pitchFamily="34" charset="0"/>
                <a:cs typeface="Arial" pitchFamily="34" charset="0"/>
              </a:rPr>
              <a:t>  </a:t>
            </a:r>
            <a:r>
              <a:rPr lang="en-US" sz="3200" dirty="0" smtClean="0">
                <a:solidFill>
                  <a:srgbClr val="005494"/>
                </a:solidFill>
                <a:latin typeface="Franklin Gothic Demi Cond" pitchFamily="34" charset="0"/>
                <a:cs typeface="Arial" pitchFamily="34" charset="0"/>
              </a:rPr>
              <a:t>EFFECTIVE BACKGROUND SCREENING</a:t>
            </a:r>
            <a:endParaRPr lang="en-US" sz="3200" dirty="0" smtClean="0">
              <a:solidFill>
                <a:srgbClr val="005494"/>
              </a:solidFill>
              <a:latin typeface="Franklin Gothic Demi Cond" pitchFamily="34" charset="0"/>
              <a:cs typeface="Arial" pitchFamily="34" charset="0"/>
            </a:endParaRPr>
          </a:p>
        </p:txBody>
      </p:sp>
    </p:spTree>
    <p:extLst>
      <p:ext uri="{BB962C8B-B14F-4D97-AF65-F5344CB8AC3E}">
        <p14:creationId xmlns:p14="http://schemas.microsoft.com/office/powerpoint/2010/main" val="20444172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2209800" cy="1219200"/>
          </a:xfrm>
          <a:prstGeom prst="rect">
            <a:avLst/>
          </a:prstGeom>
        </p:spPr>
      </p:pic>
      <p:sp>
        <p:nvSpPr>
          <p:cNvPr id="5" name="TextBox 4"/>
          <p:cNvSpPr txBox="1"/>
          <p:nvPr/>
        </p:nvSpPr>
        <p:spPr>
          <a:xfrm>
            <a:off x="2899847" y="533400"/>
            <a:ext cx="5943855" cy="954107"/>
          </a:xfrm>
          <a:prstGeom prst="rect">
            <a:avLst/>
          </a:prstGeom>
          <a:noFill/>
        </p:spPr>
        <p:txBody>
          <a:bodyPr wrap="none" rtlCol="0">
            <a:spAutoFit/>
          </a:bodyPr>
          <a:lstStyle/>
          <a:p>
            <a:pPr algn="ctr"/>
            <a:r>
              <a:rPr lang="en-US" sz="2800" dirty="0" smtClean="0">
                <a:solidFill>
                  <a:srgbClr val="005494"/>
                </a:solidFill>
                <a:latin typeface="Franklin Gothic Demi Cond" pitchFamily="34" charset="0"/>
                <a:cs typeface="Browallia New" pitchFamily="34" charset="-34"/>
              </a:rPr>
              <a:t>ELEMENTS OF EFFECTIVE</a:t>
            </a:r>
          </a:p>
          <a:p>
            <a:pPr algn="ctr"/>
            <a:r>
              <a:rPr lang="en-US" sz="2800" dirty="0" smtClean="0">
                <a:solidFill>
                  <a:srgbClr val="005494"/>
                </a:solidFill>
                <a:latin typeface="Franklin Gothic Demi Cond" pitchFamily="34" charset="0"/>
                <a:cs typeface="Browallia New" pitchFamily="34" charset="-34"/>
              </a:rPr>
              <a:t> BACKGROUND INVESTIGATIONS</a:t>
            </a:r>
            <a:endParaRPr lang="en-US" sz="2800" dirty="0">
              <a:solidFill>
                <a:srgbClr val="005494"/>
              </a:solidFill>
              <a:latin typeface="Franklin Gothic Demi Cond" pitchFamily="34" charset="0"/>
              <a:cs typeface="Browallia New" pitchFamily="34" charset="-34"/>
            </a:endParaRPr>
          </a:p>
        </p:txBody>
      </p:sp>
      <p:sp>
        <p:nvSpPr>
          <p:cNvPr id="3" name="TextBox 2"/>
          <p:cNvSpPr txBox="1"/>
          <p:nvPr/>
        </p:nvSpPr>
        <p:spPr>
          <a:xfrm>
            <a:off x="342900" y="6438900"/>
            <a:ext cx="184666" cy="369332"/>
          </a:xfrm>
          <a:prstGeom prst="rect">
            <a:avLst/>
          </a:prstGeom>
          <a:noFill/>
        </p:spPr>
        <p:txBody>
          <a:bodyPr wrap="none" rtlCol="0">
            <a:spAutoFit/>
          </a:bodyPr>
          <a:lstStyle/>
          <a:p>
            <a:endParaRPr lang="en-US" dirty="0"/>
          </a:p>
        </p:txBody>
      </p:sp>
      <p:sp>
        <p:nvSpPr>
          <p:cNvPr id="14" name="TextBox 13"/>
          <p:cNvSpPr txBox="1"/>
          <p:nvPr/>
        </p:nvSpPr>
        <p:spPr>
          <a:xfrm>
            <a:off x="304800" y="2133600"/>
            <a:ext cx="7848600" cy="523220"/>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Be prepared to spend $50-$120 per check</a:t>
            </a:r>
            <a:endParaRPr lang="en-US" sz="2800" dirty="0" smtClean="0">
              <a:solidFill>
                <a:srgbClr val="376092"/>
              </a:solidFill>
            </a:endParaRPr>
          </a:p>
        </p:txBody>
      </p:sp>
      <p:sp>
        <p:nvSpPr>
          <p:cNvPr id="6" name="TextBox 5"/>
          <p:cNvSpPr txBox="1"/>
          <p:nvPr/>
        </p:nvSpPr>
        <p:spPr>
          <a:xfrm>
            <a:off x="304800" y="2819400"/>
            <a:ext cx="7848600" cy="954107"/>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Have your applicant fill out a release that allows you to ask relevant questions of past employers</a:t>
            </a:r>
            <a:endParaRPr lang="en-US" sz="2800" dirty="0" smtClean="0">
              <a:solidFill>
                <a:srgbClr val="376092"/>
              </a:solidFill>
            </a:endParaRPr>
          </a:p>
        </p:txBody>
      </p:sp>
      <p:sp>
        <p:nvSpPr>
          <p:cNvPr id="7" name="TextBox 6"/>
          <p:cNvSpPr txBox="1"/>
          <p:nvPr/>
        </p:nvSpPr>
        <p:spPr>
          <a:xfrm>
            <a:off x="304800" y="3810000"/>
            <a:ext cx="7848600" cy="523220"/>
          </a:xfrm>
          <a:prstGeom prst="rect">
            <a:avLst/>
          </a:prstGeom>
          <a:noFill/>
        </p:spPr>
        <p:txBody>
          <a:bodyPr wrap="square" rtlCol="0">
            <a:spAutoFit/>
          </a:bodyPr>
          <a:lstStyle/>
          <a:p>
            <a:pPr marL="457200" indent="-457200">
              <a:buFont typeface="Arial"/>
              <a:buChar char="•"/>
            </a:pPr>
            <a:r>
              <a:rPr lang="en-US" sz="2800" dirty="0">
                <a:solidFill>
                  <a:srgbClr val="376092"/>
                </a:solidFill>
              </a:rPr>
              <a:t> </a:t>
            </a:r>
            <a:r>
              <a:rPr lang="en-US" sz="2800" dirty="0" smtClean="0">
                <a:solidFill>
                  <a:srgbClr val="376092"/>
                </a:solidFill>
              </a:rPr>
              <a:t> Conduct your own internet search</a:t>
            </a:r>
            <a:endParaRPr lang="en-US" sz="2800" dirty="0" smtClean="0">
              <a:solidFill>
                <a:srgbClr val="376092"/>
              </a:solidFill>
            </a:endParaRPr>
          </a:p>
        </p:txBody>
      </p:sp>
      <p:sp>
        <p:nvSpPr>
          <p:cNvPr id="8" name="TextBox 7"/>
          <p:cNvSpPr txBox="1"/>
          <p:nvPr/>
        </p:nvSpPr>
        <p:spPr>
          <a:xfrm>
            <a:off x="304800" y="4419600"/>
            <a:ext cx="7848600" cy="523220"/>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Ask tough questions during the interview</a:t>
            </a:r>
            <a:endParaRPr lang="en-US" sz="2800" dirty="0" smtClean="0">
              <a:solidFill>
                <a:srgbClr val="376092"/>
              </a:solidFill>
            </a:endParaRPr>
          </a:p>
        </p:txBody>
      </p:sp>
      <p:sp>
        <p:nvSpPr>
          <p:cNvPr id="9" name="TextBox 8"/>
          <p:cNvSpPr txBox="1"/>
          <p:nvPr/>
        </p:nvSpPr>
        <p:spPr>
          <a:xfrm>
            <a:off x="304800" y="5105400"/>
            <a:ext cx="7848600" cy="523220"/>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Ask them about their Social Media </a:t>
            </a:r>
            <a:r>
              <a:rPr lang="en-US" sz="2800" dirty="0" smtClean="0">
                <a:solidFill>
                  <a:srgbClr val="376092"/>
                </a:solidFill>
              </a:rPr>
              <a:t>history</a:t>
            </a:r>
            <a:endParaRPr lang="en-US" sz="2800" dirty="0" smtClean="0">
              <a:solidFill>
                <a:srgbClr val="376092"/>
              </a:solidFill>
            </a:endParaRPr>
          </a:p>
        </p:txBody>
      </p:sp>
    </p:spTree>
    <p:extLst>
      <p:ext uri="{BB962C8B-B14F-4D97-AF65-F5344CB8AC3E}">
        <p14:creationId xmlns:p14="http://schemas.microsoft.com/office/powerpoint/2010/main" val="168798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2209800" cy="1219200"/>
          </a:xfrm>
          <a:prstGeom prst="rect">
            <a:avLst/>
          </a:prstGeom>
        </p:spPr>
      </p:pic>
      <p:sp>
        <p:nvSpPr>
          <p:cNvPr id="5" name="TextBox 4"/>
          <p:cNvSpPr txBox="1"/>
          <p:nvPr/>
        </p:nvSpPr>
        <p:spPr>
          <a:xfrm>
            <a:off x="2899847" y="533400"/>
            <a:ext cx="5943855" cy="954107"/>
          </a:xfrm>
          <a:prstGeom prst="rect">
            <a:avLst/>
          </a:prstGeom>
          <a:noFill/>
        </p:spPr>
        <p:txBody>
          <a:bodyPr wrap="none" rtlCol="0">
            <a:spAutoFit/>
          </a:bodyPr>
          <a:lstStyle/>
          <a:p>
            <a:pPr algn="ctr"/>
            <a:r>
              <a:rPr lang="en-US" sz="2800" dirty="0" smtClean="0">
                <a:solidFill>
                  <a:srgbClr val="005494"/>
                </a:solidFill>
                <a:latin typeface="Franklin Gothic Demi Cond" pitchFamily="34" charset="0"/>
                <a:cs typeface="Browallia New" pitchFamily="34" charset="-34"/>
              </a:rPr>
              <a:t>ELEMENTS OF EFFECTIVE</a:t>
            </a:r>
          </a:p>
          <a:p>
            <a:pPr algn="ctr"/>
            <a:r>
              <a:rPr lang="en-US" sz="2800" dirty="0" smtClean="0">
                <a:solidFill>
                  <a:srgbClr val="005494"/>
                </a:solidFill>
                <a:latin typeface="Franklin Gothic Demi Cond" pitchFamily="34" charset="0"/>
                <a:cs typeface="Browallia New" pitchFamily="34" charset="-34"/>
              </a:rPr>
              <a:t> BACKGROUND INVESTIGATIONS</a:t>
            </a:r>
            <a:endParaRPr lang="en-US" sz="2800" dirty="0">
              <a:solidFill>
                <a:srgbClr val="005494"/>
              </a:solidFill>
              <a:latin typeface="Franklin Gothic Demi Cond" pitchFamily="34" charset="0"/>
              <a:cs typeface="Browallia New" pitchFamily="34" charset="-34"/>
            </a:endParaRPr>
          </a:p>
        </p:txBody>
      </p:sp>
      <p:sp>
        <p:nvSpPr>
          <p:cNvPr id="3" name="TextBox 2"/>
          <p:cNvSpPr txBox="1"/>
          <p:nvPr/>
        </p:nvSpPr>
        <p:spPr>
          <a:xfrm>
            <a:off x="342900" y="6438900"/>
            <a:ext cx="184666" cy="369332"/>
          </a:xfrm>
          <a:prstGeom prst="rect">
            <a:avLst/>
          </a:prstGeom>
          <a:noFill/>
        </p:spPr>
        <p:txBody>
          <a:bodyPr wrap="none" rtlCol="0">
            <a:spAutoFit/>
          </a:bodyPr>
          <a:lstStyle/>
          <a:p>
            <a:endParaRPr lang="en-US" dirty="0"/>
          </a:p>
        </p:txBody>
      </p:sp>
      <p:sp>
        <p:nvSpPr>
          <p:cNvPr id="14" name="TextBox 13"/>
          <p:cNvSpPr txBox="1"/>
          <p:nvPr/>
        </p:nvSpPr>
        <p:spPr>
          <a:xfrm>
            <a:off x="304800" y="2133600"/>
            <a:ext cx="7848600" cy="523220"/>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Check more then once</a:t>
            </a:r>
            <a:endParaRPr lang="en-US" sz="2800" dirty="0" smtClean="0">
              <a:solidFill>
                <a:srgbClr val="376092"/>
              </a:solidFill>
            </a:endParaRPr>
          </a:p>
        </p:txBody>
      </p:sp>
      <p:sp>
        <p:nvSpPr>
          <p:cNvPr id="6" name="TextBox 5"/>
          <p:cNvSpPr txBox="1"/>
          <p:nvPr/>
        </p:nvSpPr>
        <p:spPr>
          <a:xfrm>
            <a:off x="304800" y="2971800"/>
            <a:ext cx="7848600" cy="523220"/>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Create a procedure that requires self reporting</a:t>
            </a:r>
            <a:endParaRPr lang="en-US" sz="2800" dirty="0" smtClean="0">
              <a:solidFill>
                <a:srgbClr val="376092"/>
              </a:solidFill>
            </a:endParaRPr>
          </a:p>
        </p:txBody>
      </p:sp>
      <p:sp>
        <p:nvSpPr>
          <p:cNvPr id="10" name="TextBox 9"/>
          <p:cNvSpPr txBox="1"/>
          <p:nvPr/>
        </p:nvSpPr>
        <p:spPr>
          <a:xfrm>
            <a:off x="304800" y="3733800"/>
            <a:ext cx="7848600" cy="523220"/>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Know your area laws on background checks</a:t>
            </a:r>
            <a:endParaRPr lang="en-US" sz="2800" dirty="0" smtClean="0">
              <a:solidFill>
                <a:srgbClr val="376092"/>
              </a:solidFill>
            </a:endParaRPr>
          </a:p>
        </p:txBody>
      </p:sp>
      <p:sp>
        <p:nvSpPr>
          <p:cNvPr id="12" name="TextBox 11"/>
          <p:cNvSpPr txBox="1"/>
          <p:nvPr/>
        </p:nvSpPr>
        <p:spPr>
          <a:xfrm>
            <a:off x="304800" y="4495800"/>
            <a:ext cx="7848600" cy="954107"/>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Volunteers </a:t>
            </a:r>
          </a:p>
          <a:p>
            <a:endParaRPr lang="en-US" sz="2800" dirty="0" smtClean="0">
              <a:solidFill>
                <a:srgbClr val="376092"/>
              </a:solidFill>
            </a:endParaRPr>
          </a:p>
        </p:txBody>
      </p:sp>
      <p:sp>
        <p:nvSpPr>
          <p:cNvPr id="13" name="TextBox 12"/>
          <p:cNvSpPr txBox="1"/>
          <p:nvPr/>
        </p:nvSpPr>
        <p:spPr>
          <a:xfrm>
            <a:off x="304800" y="5257800"/>
            <a:ext cx="7848600" cy="1384995"/>
          </a:xfrm>
          <a:prstGeom prst="rect">
            <a:avLst/>
          </a:prstGeom>
          <a:noFill/>
        </p:spPr>
        <p:txBody>
          <a:bodyPr wrap="square" rtlCol="0">
            <a:spAutoFit/>
          </a:bodyPr>
          <a:lstStyle/>
          <a:p>
            <a:pPr marL="457200" indent="-457200">
              <a:buFont typeface="Arial"/>
              <a:buChar char="•"/>
            </a:pPr>
            <a:r>
              <a:rPr lang="en-US" sz="2800" dirty="0" smtClean="0">
                <a:solidFill>
                  <a:srgbClr val="376092"/>
                </a:solidFill>
              </a:rPr>
              <a:t>Corporate Security Services: Terrie Posey </a:t>
            </a:r>
          </a:p>
          <a:p>
            <a:r>
              <a:rPr lang="en-US" sz="2800" dirty="0">
                <a:solidFill>
                  <a:srgbClr val="376092"/>
                </a:solidFill>
              </a:rPr>
              <a:t> </a:t>
            </a:r>
            <a:r>
              <a:rPr lang="en-US" sz="2800" dirty="0" smtClean="0">
                <a:solidFill>
                  <a:srgbClr val="376092"/>
                </a:solidFill>
              </a:rPr>
              <a:t>       </a:t>
            </a:r>
            <a:r>
              <a:rPr lang="en-US" sz="2800" dirty="0" smtClean="0">
                <a:solidFill>
                  <a:srgbClr val="376092"/>
                </a:solidFill>
              </a:rPr>
              <a:t> 888.822.4277  </a:t>
            </a:r>
            <a:r>
              <a:rPr lang="en-US" sz="2800" dirty="0" err="1" smtClean="0">
                <a:solidFill>
                  <a:srgbClr val="376092"/>
                </a:solidFill>
              </a:rPr>
              <a:t>eM</a:t>
            </a:r>
            <a:r>
              <a:rPr lang="en-US" sz="2800" dirty="0" smtClean="0">
                <a:solidFill>
                  <a:srgbClr val="376092"/>
                </a:solidFill>
              </a:rPr>
              <a:t>: </a:t>
            </a:r>
            <a:r>
              <a:rPr lang="en-US" sz="2800" dirty="0" err="1" smtClean="0">
                <a:solidFill>
                  <a:srgbClr val="376092"/>
                </a:solidFill>
              </a:rPr>
              <a:t>tposey@corpsecure.com</a:t>
            </a:r>
            <a:endParaRPr lang="en-US" sz="2800" dirty="0" smtClean="0">
              <a:solidFill>
                <a:srgbClr val="376092"/>
              </a:solidFill>
            </a:endParaRPr>
          </a:p>
          <a:p>
            <a:endParaRPr lang="en-US" sz="2800" dirty="0" smtClean="0">
              <a:solidFill>
                <a:srgbClr val="376092"/>
              </a:solidFill>
            </a:endParaRPr>
          </a:p>
        </p:txBody>
      </p:sp>
    </p:spTree>
    <p:extLst>
      <p:ext uri="{BB962C8B-B14F-4D97-AF65-F5344CB8AC3E}">
        <p14:creationId xmlns:p14="http://schemas.microsoft.com/office/powerpoint/2010/main" val="2429751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 grpId="0"/>
      <p:bldP spid="10"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 y="914400"/>
            <a:ext cx="9144000" cy="3426069"/>
          </a:xfrm>
          <a:prstGeom prst="rect">
            <a:avLst/>
          </a:prstGeom>
        </p:spPr>
      </p:pic>
      <p:sp>
        <p:nvSpPr>
          <p:cNvPr id="7" name="TextBox 6"/>
          <p:cNvSpPr txBox="1"/>
          <p:nvPr/>
        </p:nvSpPr>
        <p:spPr>
          <a:xfrm>
            <a:off x="1295400" y="4048081"/>
            <a:ext cx="6520684" cy="584776"/>
          </a:xfrm>
          <a:prstGeom prst="rect">
            <a:avLst/>
          </a:prstGeom>
          <a:noFill/>
        </p:spPr>
        <p:txBody>
          <a:bodyPr wrap="square" rtlCol="0">
            <a:spAutoFit/>
          </a:bodyPr>
          <a:lstStyle/>
          <a:p>
            <a:pPr algn="ctr"/>
            <a:r>
              <a:rPr lang="en-US" sz="3200" dirty="0" smtClean="0">
                <a:solidFill>
                  <a:srgbClr val="005494"/>
                </a:solidFill>
                <a:latin typeface="Franklin Gothic Demi Cond" pitchFamily="34" charset="0"/>
                <a:cs typeface="Arial" pitchFamily="34" charset="0"/>
              </a:rPr>
              <a:t>  QUESTIONS</a:t>
            </a:r>
          </a:p>
        </p:txBody>
      </p:sp>
      <p:sp>
        <p:nvSpPr>
          <p:cNvPr id="2" name="TextBox 1"/>
          <p:cNvSpPr txBox="1"/>
          <p:nvPr/>
        </p:nvSpPr>
        <p:spPr>
          <a:xfrm>
            <a:off x="152400" y="5105400"/>
            <a:ext cx="8763000" cy="1908215"/>
          </a:xfrm>
          <a:prstGeom prst="rect">
            <a:avLst/>
          </a:prstGeom>
          <a:noFill/>
        </p:spPr>
        <p:txBody>
          <a:bodyPr wrap="square" rtlCol="0">
            <a:spAutoFit/>
          </a:bodyPr>
          <a:lstStyle/>
          <a:p>
            <a:r>
              <a:rPr lang="en-US" sz="2000" dirty="0" smtClean="0">
                <a:solidFill>
                  <a:schemeClr val="accent1">
                    <a:lumMod val="75000"/>
                  </a:schemeClr>
                </a:solidFill>
              </a:rPr>
              <a:t>        Contact Info:      Sean Spellecy: 888.267-6157   </a:t>
            </a:r>
            <a:r>
              <a:rPr lang="en-US" sz="2000" dirty="0" smtClean="0">
                <a:solidFill>
                  <a:schemeClr val="accent1">
                    <a:lumMod val="75000"/>
                  </a:schemeClr>
                </a:solidFill>
                <a:hlinkClick r:id="rId4"/>
              </a:rPr>
              <a:t>sean@</a:t>
            </a:r>
            <a:r>
              <a:rPr lang="en-US" sz="2000" dirty="0" smtClean="0">
                <a:solidFill>
                  <a:schemeClr val="accent1">
                    <a:lumMod val="75000"/>
                  </a:schemeClr>
                </a:solidFill>
                <a:hlinkClick r:id="rId4"/>
              </a:rPr>
              <a:t>newdawnsecurity.com</a:t>
            </a:r>
            <a:endParaRPr lang="en-US" sz="2000" dirty="0" smtClean="0">
              <a:solidFill>
                <a:schemeClr val="accent1">
                  <a:lumMod val="75000"/>
                </a:schemeClr>
              </a:solidFill>
            </a:endParaRPr>
          </a:p>
          <a:p>
            <a:endParaRPr lang="en-US" sz="2000" dirty="0">
              <a:solidFill>
                <a:schemeClr val="accent1">
                  <a:lumMod val="75000"/>
                </a:schemeClr>
              </a:solidFill>
            </a:endParaRPr>
          </a:p>
          <a:p>
            <a:r>
              <a:rPr lang="en-US" sz="2000" dirty="0" smtClean="0">
                <a:solidFill>
                  <a:schemeClr val="accent1">
                    <a:lumMod val="75000"/>
                  </a:schemeClr>
                </a:solidFill>
              </a:rPr>
              <a:t>                    Document </a:t>
            </a:r>
            <a:r>
              <a:rPr lang="en-US" sz="2000" dirty="0">
                <a:solidFill>
                  <a:schemeClr val="accent1">
                    <a:lumMod val="75000"/>
                  </a:schemeClr>
                </a:solidFill>
              </a:rPr>
              <a:t>Link: </a:t>
            </a:r>
            <a:r>
              <a:rPr lang="en-US" sz="2000" dirty="0">
                <a:solidFill>
                  <a:schemeClr val="accent1">
                    <a:lumMod val="75000"/>
                  </a:schemeClr>
                </a:solidFill>
                <a:hlinkClick r:id="rId5"/>
              </a:rPr>
              <a:t>http://school-security-consulting.com</a:t>
            </a:r>
            <a:r>
              <a:rPr lang="en-US" sz="2000" dirty="0" smtClean="0">
                <a:solidFill>
                  <a:schemeClr val="accent1">
                    <a:lumMod val="75000"/>
                  </a:schemeClr>
                </a:solidFill>
                <a:hlinkClick r:id="rId5"/>
              </a:rPr>
              <a:t>/</a:t>
            </a:r>
            <a:endParaRPr lang="en-US" sz="2000" dirty="0" smtClean="0">
              <a:solidFill>
                <a:schemeClr val="accent1">
                  <a:lumMod val="75000"/>
                </a:schemeClr>
              </a:solidFill>
            </a:endParaRPr>
          </a:p>
          <a:p>
            <a:endParaRPr lang="en-US" sz="2000" dirty="0" smtClean="0">
              <a:solidFill>
                <a:schemeClr val="accent1">
                  <a:lumMod val="75000"/>
                </a:schemeClr>
              </a:solidFill>
            </a:endParaRPr>
          </a:p>
          <a:p>
            <a:endParaRPr lang="en-US" sz="2000" dirty="0" smtClean="0">
              <a:solidFill>
                <a:schemeClr val="accent1">
                  <a:lumMod val="75000"/>
                </a:schemeClr>
              </a:solidFill>
            </a:endParaRPr>
          </a:p>
          <a:p>
            <a:r>
              <a:rPr lang="en-US" dirty="0" smtClean="0">
                <a:solidFill>
                  <a:schemeClr val="accent1">
                    <a:lumMod val="75000"/>
                  </a:schemeClr>
                </a:solidFill>
              </a:rPr>
              <a:t> </a:t>
            </a:r>
            <a:endParaRPr lang="en-US" dirty="0">
              <a:solidFill>
                <a:schemeClr val="accent1">
                  <a:lumMod val="75000"/>
                </a:schemeClr>
              </a:solidFill>
            </a:endParaRPr>
          </a:p>
        </p:txBody>
      </p:sp>
    </p:spTree>
    <p:extLst>
      <p:ext uri="{BB962C8B-B14F-4D97-AF65-F5344CB8AC3E}">
        <p14:creationId xmlns:p14="http://schemas.microsoft.com/office/powerpoint/2010/main" val="42753263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 y="914400"/>
            <a:ext cx="9144000" cy="3426069"/>
          </a:xfrm>
          <a:prstGeom prst="rect">
            <a:avLst/>
          </a:prstGeom>
        </p:spPr>
      </p:pic>
      <p:sp>
        <p:nvSpPr>
          <p:cNvPr id="7" name="TextBox 6"/>
          <p:cNvSpPr txBox="1"/>
          <p:nvPr/>
        </p:nvSpPr>
        <p:spPr>
          <a:xfrm>
            <a:off x="1295400" y="4048081"/>
            <a:ext cx="6520684" cy="584776"/>
          </a:xfrm>
          <a:prstGeom prst="rect">
            <a:avLst/>
          </a:prstGeom>
          <a:noFill/>
        </p:spPr>
        <p:txBody>
          <a:bodyPr wrap="square" rtlCol="0">
            <a:spAutoFit/>
          </a:bodyPr>
          <a:lstStyle/>
          <a:p>
            <a:pPr algn="ctr"/>
            <a:r>
              <a:rPr lang="en-US" sz="3200" dirty="0" smtClean="0">
                <a:solidFill>
                  <a:srgbClr val="005494"/>
                </a:solidFill>
                <a:latin typeface="Franklin Gothic Demi Cond" pitchFamily="34" charset="0"/>
                <a:cs typeface="Arial" pitchFamily="34" charset="0"/>
              </a:rPr>
              <a:t>  SUMMARY</a:t>
            </a:r>
          </a:p>
        </p:txBody>
      </p:sp>
      <p:sp>
        <p:nvSpPr>
          <p:cNvPr id="2" name="TextBox 1"/>
          <p:cNvSpPr txBox="1"/>
          <p:nvPr/>
        </p:nvSpPr>
        <p:spPr>
          <a:xfrm>
            <a:off x="152400" y="5105400"/>
            <a:ext cx="8763000" cy="984885"/>
          </a:xfrm>
          <a:prstGeom prst="rect">
            <a:avLst/>
          </a:prstGeom>
          <a:noFill/>
        </p:spPr>
        <p:txBody>
          <a:bodyPr wrap="square" rtlCol="0">
            <a:spAutoFit/>
          </a:bodyPr>
          <a:lstStyle/>
          <a:p>
            <a:r>
              <a:rPr lang="en-US" sz="2000" dirty="0" smtClean="0">
                <a:solidFill>
                  <a:schemeClr val="accent1">
                    <a:lumMod val="75000"/>
                  </a:schemeClr>
                </a:solidFill>
              </a:rPr>
              <a:t>        Contact Info:      Sean Spellecy: 888.267-6157   </a:t>
            </a:r>
            <a:r>
              <a:rPr lang="en-US" sz="2000" dirty="0" smtClean="0">
                <a:solidFill>
                  <a:schemeClr val="accent1">
                    <a:lumMod val="75000"/>
                  </a:schemeClr>
                </a:solidFill>
                <a:hlinkClick r:id="rId4"/>
              </a:rPr>
              <a:t>sean@newdawnsecurity.com</a:t>
            </a:r>
            <a:endParaRPr lang="en-US" sz="2000" dirty="0" smtClean="0">
              <a:solidFill>
                <a:schemeClr val="accent1">
                  <a:lumMod val="75000"/>
                </a:schemeClr>
              </a:solidFill>
            </a:endParaRPr>
          </a:p>
          <a:p>
            <a:endParaRPr lang="en-US" sz="2000" dirty="0" smtClean="0">
              <a:solidFill>
                <a:schemeClr val="accent1">
                  <a:lumMod val="75000"/>
                </a:schemeClr>
              </a:solidFill>
            </a:endParaRPr>
          </a:p>
          <a:p>
            <a:r>
              <a:rPr lang="en-US" dirty="0" smtClean="0">
                <a:solidFill>
                  <a:schemeClr val="accent1">
                    <a:lumMod val="75000"/>
                  </a:schemeClr>
                </a:solidFill>
              </a:rPr>
              <a:t> </a:t>
            </a:r>
            <a:endParaRPr lang="en-US" dirty="0">
              <a:solidFill>
                <a:schemeClr val="accent1">
                  <a:lumMod val="75000"/>
                </a:schemeClr>
              </a:solidFill>
            </a:endParaRPr>
          </a:p>
        </p:txBody>
      </p:sp>
    </p:spTree>
    <p:extLst>
      <p:ext uri="{BB962C8B-B14F-4D97-AF65-F5344CB8AC3E}">
        <p14:creationId xmlns:p14="http://schemas.microsoft.com/office/powerpoint/2010/main" val="38601042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2209800" cy="1219200"/>
          </a:xfrm>
          <a:prstGeom prst="rect">
            <a:avLst/>
          </a:prstGeom>
        </p:spPr>
      </p:pic>
      <p:sp>
        <p:nvSpPr>
          <p:cNvPr id="5" name="TextBox 4"/>
          <p:cNvSpPr txBox="1"/>
          <p:nvPr/>
        </p:nvSpPr>
        <p:spPr>
          <a:xfrm>
            <a:off x="4233116" y="533400"/>
            <a:ext cx="3277284" cy="523220"/>
          </a:xfrm>
          <a:prstGeom prst="rect">
            <a:avLst/>
          </a:prstGeom>
          <a:noFill/>
        </p:spPr>
        <p:txBody>
          <a:bodyPr wrap="none" rtlCol="0">
            <a:spAutoFit/>
          </a:bodyPr>
          <a:lstStyle/>
          <a:p>
            <a:pPr algn="ctr"/>
            <a:r>
              <a:rPr lang="en-US" sz="2800" dirty="0" smtClean="0">
                <a:solidFill>
                  <a:srgbClr val="005494"/>
                </a:solidFill>
                <a:latin typeface="Franklin Gothic Demi Cond" pitchFamily="34" charset="0"/>
                <a:cs typeface="Browallia New" pitchFamily="34" charset="-34"/>
              </a:rPr>
              <a:t>WEBINAR SERIES</a:t>
            </a:r>
            <a:endParaRPr lang="en-US" sz="2800" dirty="0">
              <a:solidFill>
                <a:srgbClr val="005494"/>
              </a:solidFill>
              <a:latin typeface="Franklin Gothic Demi Cond" pitchFamily="34" charset="0"/>
              <a:cs typeface="Browallia New" pitchFamily="34" charset="-34"/>
            </a:endParaRPr>
          </a:p>
        </p:txBody>
      </p:sp>
      <p:sp>
        <p:nvSpPr>
          <p:cNvPr id="2" name="TextBox 1"/>
          <p:cNvSpPr txBox="1"/>
          <p:nvPr/>
        </p:nvSpPr>
        <p:spPr>
          <a:xfrm>
            <a:off x="152400" y="1371600"/>
            <a:ext cx="8783649" cy="523220"/>
          </a:xfrm>
          <a:prstGeom prst="rect">
            <a:avLst/>
          </a:prstGeom>
          <a:noFill/>
        </p:spPr>
        <p:txBody>
          <a:bodyPr wrap="none" rtlCol="0">
            <a:spAutoFit/>
          </a:bodyPr>
          <a:lstStyle/>
          <a:p>
            <a:r>
              <a:rPr lang="en-US" sz="2800" dirty="0">
                <a:solidFill>
                  <a:srgbClr val="376092"/>
                </a:solidFill>
              </a:rPr>
              <a:t>WEBINAR </a:t>
            </a:r>
            <a:r>
              <a:rPr lang="en-US" sz="2800" dirty="0" smtClean="0">
                <a:solidFill>
                  <a:srgbClr val="376092"/>
                </a:solidFill>
              </a:rPr>
              <a:t>ONE: LIABILITY FREE POLICIES AND PROCEDURES</a:t>
            </a:r>
            <a:endParaRPr lang="en-US" sz="2800" dirty="0">
              <a:solidFill>
                <a:srgbClr val="376092"/>
              </a:solidFill>
            </a:endParaRPr>
          </a:p>
        </p:txBody>
      </p:sp>
      <p:sp>
        <p:nvSpPr>
          <p:cNvPr id="9" name="TextBox 8"/>
          <p:cNvSpPr txBox="1"/>
          <p:nvPr/>
        </p:nvSpPr>
        <p:spPr>
          <a:xfrm>
            <a:off x="152400" y="2133600"/>
            <a:ext cx="8075322" cy="523220"/>
          </a:xfrm>
          <a:prstGeom prst="rect">
            <a:avLst/>
          </a:prstGeom>
          <a:noFill/>
        </p:spPr>
        <p:txBody>
          <a:bodyPr wrap="none" rtlCol="0">
            <a:spAutoFit/>
          </a:bodyPr>
          <a:lstStyle/>
          <a:p>
            <a:r>
              <a:rPr lang="en-US" sz="2800" dirty="0" smtClean="0">
                <a:solidFill>
                  <a:srgbClr val="FF0000"/>
                </a:solidFill>
              </a:rPr>
              <a:t>WEBINAR TWO: EFFECTIVE BACKGROUND SCREENING</a:t>
            </a:r>
          </a:p>
        </p:txBody>
      </p:sp>
      <p:sp>
        <p:nvSpPr>
          <p:cNvPr id="12" name="TextBox 11"/>
          <p:cNvSpPr txBox="1"/>
          <p:nvPr/>
        </p:nvSpPr>
        <p:spPr>
          <a:xfrm>
            <a:off x="152400" y="2895600"/>
            <a:ext cx="5510969" cy="523220"/>
          </a:xfrm>
          <a:prstGeom prst="rect">
            <a:avLst/>
          </a:prstGeom>
          <a:noFill/>
        </p:spPr>
        <p:txBody>
          <a:bodyPr wrap="none" rtlCol="0">
            <a:spAutoFit/>
          </a:bodyPr>
          <a:lstStyle/>
          <a:p>
            <a:r>
              <a:rPr lang="en-US" sz="2800" dirty="0" smtClean="0">
                <a:solidFill>
                  <a:srgbClr val="376092"/>
                </a:solidFill>
              </a:rPr>
              <a:t>WEBINAR THREE: EDUCATING STAFF</a:t>
            </a:r>
          </a:p>
        </p:txBody>
      </p:sp>
      <p:sp>
        <p:nvSpPr>
          <p:cNvPr id="13" name="TextBox 12"/>
          <p:cNvSpPr txBox="1"/>
          <p:nvPr/>
        </p:nvSpPr>
        <p:spPr>
          <a:xfrm>
            <a:off x="152400" y="3657600"/>
            <a:ext cx="7847746" cy="523220"/>
          </a:xfrm>
          <a:prstGeom prst="rect">
            <a:avLst/>
          </a:prstGeom>
          <a:noFill/>
        </p:spPr>
        <p:txBody>
          <a:bodyPr wrap="none" rtlCol="0">
            <a:spAutoFit/>
          </a:bodyPr>
          <a:lstStyle/>
          <a:p>
            <a:r>
              <a:rPr lang="en-US" sz="2800" dirty="0" smtClean="0">
                <a:solidFill>
                  <a:srgbClr val="376092"/>
                </a:solidFill>
              </a:rPr>
              <a:t>WEBINAR FOUR:  EDUCATING PARENTS/GUARDIANS</a:t>
            </a:r>
          </a:p>
        </p:txBody>
      </p:sp>
      <p:sp>
        <p:nvSpPr>
          <p:cNvPr id="15" name="TextBox 14"/>
          <p:cNvSpPr txBox="1"/>
          <p:nvPr/>
        </p:nvSpPr>
        <p:spPr>
          <a:xfrm>
            <a:off x="152400" y="4267200"/>
            <a:ext cx="8540294" cy="954107"/>
          </a:xfrm>
          <a:prstGeom prst="rect">
            <a:avLst/>
          </a:prstGeom>
          <a:noFill/>
        </p:spPr>
        <p:txBody>
          <a:bodyPr wrap="none" rtlCol="0">
            <a:spAutoFit/>
          </a:bodyPr>
          <a:lstStyle/>
          <a:p>
            <a:r>
              <a:rPr lang="en-US" sz="2800" dirty="0" smtClean="0">
                <a:solidFill>
                  <a:srgbClr val="376092"/>
                </a:solidFill>
              </a:rPr>
              <a:t>WEBINAR FIVE:  ENSURING SEXUAL PREDATORS ARE NOT</a:t>
            </a:r>
          </a:p>
          <a:p>
            <a:r>
              <a:rPr lang="en-US" sz="2800" dirty="0">
                <a:solidFill>
                  <a:srgbClr val="376092"/>
                </a:solidFill>
              </a:rPr>
              <a:t>	</a:t>
            </a:r>
            <a:r>
              <a:rPr lang="en-US" sz="2800" dirty="0" smtClean="0">
                <a:solidFill>
                  <a:srgbClr val="376092"/>
                </a:solidFill>
              </a:rPr>
              <a:t>		ACTIVE ON CAMPUS </a:t>
            </a:r>
          </a:p>
        </p:txBody>
      </p:sp>
      <p:sp>
        <p:nvSpPr>
          <p:cNvPr id="17" name="TextBox 16"/>
          <p:cNvSpPr txBox="1"/>
          <p:nvPr/>
        </p:nvSpPr>
        <p:spPr>
          <a:xfrm>
            <a:off x="38100" y="5791200"/>
            <a:ext cx="8889723" cy="523220"/>
          </a:xfrm>
          <a:prstGeom prst="rect">
            <a:avLst/>
          </a:prstGeom>
          <a:noFill/>
        </p:spPr>
        <p:txBody>
          <a:bodyPr wrap="none" rtlCol="0">
            <a:spAutoFit/>
          </a:bodyPr>
          <a:lstStyle/>
          <a:p>
            <a:r>
              <a:rPr lang="en-US" sz="2800" dirty="0" smtClean="0">
                <a:solidFill>
                  <a:srgbClr val="376092"/>
                </a:solidFill>
              </a:rPr>
              <a:t>WEBINAR SEVEN: PROACTIVE AND PREVENTATIVE ACTION</a:t>
            </a:r>
          </a:p>
        </p:txBody>
      </p:sp>
      <p:sp>
        <p:nvSpPr>
          <p:cNvPr id="19" name="TextBox 18"/>
          <p:cNvSpPr txBox="1"/>
          <p:nvPr/>
        </p:nvSpPr>
        <p:spPr>
          <a:xfrm>
            <a:off x="38100" y="5181600"/>
            <a:ext cx="8601659" cy="523220"/>
          </a:xfrm>
          <a:prstGeom prst="rect">
            <a:avLst/>
          </a:prstGeom>
          <a:noFill/>
        </p:spPr>
        <p:txBody>
          <a:bodyPr wrap="none" rtlCol="0">
            <a:spAutoFit/>
          </a:bodyPr>
          <a:lstStyle/>
          <a:p>
            <a:r>
              <a:rPr lang="en-US" sz="2800" dirty="0" smtClean="0">
                <a:solidFill>
                  <a:srgbClr val="376092"/>
                </a:solidFill>
              </a:rPr>
              <a:t>WEBINAR SIX: PREVENTING OUTSIDE SEXUAL PREDATORS</a:t>
            </a:r>
          </a:p>
        </p:txBody>
      </p:sp>
      <p:sp>
        <p:nvSpPr>
          <p:cNvPr id="3" name="TextBox 2"/>
          <p:cNvSpPr txBox="1"/>
          <p:nvPr/>
        </p:nvSpPr>
        <p:spPr>
          <a:xfrm>
            <a:off x="342900" y="6438900"/>
            <a:ext cx="184666" cy="369332"/>
          </a:xfrm>
          <a:prstGeom prst="rect">
            <a:avLst/>
          </a:prstGeom>
          <a:noFill/>
        </p:spPr>
        <p:txBody>
          <a:bodyPr wrap="none" rtlCol="0">
            <a:spAutoFit/>
          </a:bodyPr>
          <a:lstStyle/>
          <a:p>
            <a:endParaRPr lang="en-US" dirty="0"/>
          </a:p>
        </p:txBody>
      </p:sp>
      <p:sp>
        <p:nvSpPr>
          <p:cNvPr id="14" name="TextBox 13"/>
          <p:cNvSpPr txBox="1"/>
          <p:nvPr/>
        </p:nvSpPr>
        <p:spPr>
          <a:xfrm>
            <a:off x="0" y="6334780"/>
            <a:ext cx="8499968" cy="523220"/>
          </a:xfrm>
          <a:prstGeom prst="rect">
            <a:avLst/>
          </a:prstGeom>
          <a:noFill/>
        </p:spPr>
        <p:txBody>
          <a:bodyPr wrap="none" rtlCol="0">
            <a:spAutoFit/>
          </a:bodyPr>
          <a:lstStyle/>
          <a:p>
            <a:r>
              <a:rPr lang="en-US" sz="2800" dirty="0" smtClean="0">
                <a:solidFill>
                  <a:srgbClr val="376092"/>
                </a:solidFill>
              </a:rPr>
              <a:t>WEBINAR EIGHT: RECOGNIZING PATTERNS OF BEHAVIOR</a:t>
            </a:r>
          </a:p>
        </p:txBody>
      </p:sp>
    </p:spTree>
    <p:extLst>
      <p:ext uri="{BB962C8B-B14F-4D97-AF65-F5344CB8AC3E}">
        <p14:creationId xmlns:p14="http://schemas.microsoft.com/office/powerpoint/2010/main" val="242213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NEWDAWN SECUR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2209800" cy="990600"/>
          </a:xfrm>
          <a:prstGeom prst="rect">
            <a:avLst/>
          </a:prstGeom>
        </p:spPr>
      </p:pic>
      <p:sp>
        <p:nvSpPr>
          <p:cNvPr id="5" name="TextBox 4"/>
          <p:cNvSpPr txBox="1"/>
          <p:nvPr/>
        </p:nvSpPr>
        <p:spPr>
          <a:xfrm>
            <a:off x="3733800" y="152400"/>
            <a:ext cx="4174615" cy="523220"/>
          </a:xfrm>
          <a:prstGeom prst="rect">
            <a:avLst/>
          </a:prstGeom>
          <a:noFill/>
        </p:spPr>
        <p:txBody>
          <a:bodyPr wrap="none" rtlCol="0">
            <a:spAutoFit/>
          </a:bodyPr>
          <a:lstStyle/>
          <a:p>
            <a:pPr algn="ctr"/>
            <a:r>
              <a:rPr lang="en-US" sz="2800" dirty="0" smtClean="0">
                <a:solidFill>
                  <a:srgbClr val="005494"/>
                </a:solidFill>
                <a:latin typeface="Franklin Gothic Demi Cond" pitchFamily="34" charset="0"/>
                <a:cs typeface="Browallia New" pitchFamily="34" charset="-34"/>
              </a:rPr>
              <a:t>UPCOMING WEBINARS</a:t>
            </a:r>
            <a:endParaRPr lang="en-US" sz="2800" dirty="0">
              <a:solidFill>
                <a:srgbClr val="005494"/>
              </a:solidFill>
              <a:latin typeface="Franklin Gothic Demi Cond" pitchFamily="34" charset="0"/>
              <a:cs typeface="Browallia New" pitchFamily="34" charset="-34"/>
            </a:endParaRPr>
          </a:p>
        </p:txBody>
      </p:sp>
      <p:sp>
        <p:nvSpPr>
          <p:cNvPr id="3" name="TextBox 2"/>
          <p:cNvSpPr txBox="1"/>
          <p:nvPr/>
        </p:nvSpPr>
        <p:spPr>
          <a:xfrm>
            <a:off x="342900" y="6438900"/>
            <a:ext cx="184666" cy="369332"/>
          </a:xfrm>
          <a:prstGeom prst="rect">
            <a:avLst/>
          </a:prstGeom>
          <a:noFill/>
        </p:spPr>
        <p:txBody>
          <a:bodyPr wrap="none" rtlCol="0">
            <a:spAutoFit/>
          </a:bodyPr>
          <a:lstStyle/>
          <a:p>
            <a:endParaRPr lang="en-US" dirty="0"/>
          </a:p>
        </p:txBody>
      </p:sp>
      <p:sp>
        <p:nvSpPr>
          <p:cNvPr id="4" name="Rectangle 3"/>
          <p:cNvSpPr/>
          <p:nvPr/>
        </p:nvSpPr>
        <p:spPr>
          <a:xfrm>
            <a:off x="152400" y="1066800"/>
            <a:ext cx="8610600" cy="5262978"/>
          </a:xfrm>
          <a:prstGeom prst="rect">
            <a:avLst/>
          </a:prstGeom>
        </p:spPr>
        <p:txBody>
          <a:bodyPr wrap="square">
            <a:spAutoFit/>
          </a:bodyPr>
          <a:lstStyle/>
          <a:p>
            <a:r>
              <a:rPr lang="en-US" sz="1400" dirty="0" smtClean="0"/>
              <a:t>Session </a:t>
            </a:r>
            <a:r>
              <a:rPr lang="en-US" sz="1400" dirty="0"/>
              <a:t>Three: September 30</a:t>
            </a:r>
            <a:r>
              <a:rPr lang="en-US" sz="1400" baseline="30000" dirty="0"/>
              <a:t>th</a:t>
            </a:r>
            <a:r>
              <a:rPr lang="en-US" sz="1400" dirty="0"/>
              <a:t>, 2014 10:30 AM MDT: </a:t>
            </a:r>
          </a:p>
          <a:p>
            <a:r>
              <a:rPr lang="en-US" sz="1400" b="1" dirty="0"/>
              <a:t>Educating Staff</a:t>
            </a:r>
            <a:endParaRPr lang="en-US" sz="1400" dirty="0"/>
          </a:p>
          <a:p>
            <a:r>
              <a:rPr lang="en-US" sz="1400" dirty="0"/>
              <a:t>Session Three Link: </a:t>
            </a:r>
            <a:r>
              <a:rPr lang="en-US" sz="1400" u="sng" dirty="0">
                <a:hlinkClick r:id="rId4"/>
              </a:rPr>
              <a:t>https://attendee.gotowebinar.com/register/678797058580161026</a:t>
            </a:r>
            <a:endParaRPr lang="en-US" sz="1400" dirty="0"/>
          </a:p>
          <a:p>
            <a:r>
              <a:rPr lang="en-US" sz="1400" dirty="0"/>
              <a:t>  </a:t>
            </a:r>
          </a:p>
          <a:p>
            <a:r>
              <a:rPr lang="en-US" sz="1400" dirty="0"/>
              <a:t>Session Four: October 7</a:t>
            </a:r>
            <a:r>
              <a:rPr lang="en-US" sz="1400" baseline="30000" dirty="0"/>
              <a:t>th</a:t>
            </a:r>
            <a:r>
              <a:rPr lang="en-US" sz="1400" dirty="0"/>
              <a:t>, 2014 10:30 AM MDT:</a:t>
            </a:r>
          </a:p>
          <a:p>
            <a:r>
              <a:rPr lang="en-US" sz="1400" b="1" dirty="0"/>
              <a:t>Educating Parents/Guardians</a:t>
            </a:r>
            <a:endParaRPr lang="en-US" sz="1400" dirty="0"/>
          </a:p>
          <a:p>
            <a:r>
              <a:rPr lang="en-US" sz="1400" dirty="0"/>
              <a:t>Session Four Link: </a:t>
            </a:r>
            <a:r>
              <a:rPr lang="en-US" sz="1400" u="sng" dirty="0">
                <a:hlinkClick r:id="rId5"/>
              </a:rPr>
              <a:t>https://attendee.gotowebinar.com/register/805675202867479809</a:t>
            </a:r>
            <a:endParaRPr lang="en-US" sz="1400" dirty="0"/>
          </a:p>
          <a:p>
            <a:r>
              <a:rPr lang="en-US" sz="1400" dirty="0"/>
              <a:t> </a:t>
            </a:r>
          </a:p>
          <a:p>
            <a:r>
              <a:rPr lang="en-US" sz="1400" dirty="0"/>
              <a:t>Session Five: October 14</a:t>
            </a:r>
            <a:r>
              <a:rPr lang="en-US" sz="1400" baseline="30000" dirty="0"/>
              <a:t>th</a:t>
            </a:r>
            <a:r>
              <a:rPr lang="en-US" sz="1400" dirty="0"/>
              <a:t>, 2014 10:30 AM MDT:  </a:t>
            </a:r>
          </a:p>
          <a:p>
            <a:r>
              <a:rPr lang="en-US" sz="1400" b="1" dirty="0"/>
              <a:t>Ensuring Sexual Predators Are Not Active on Campus </a:t>
            </a:r>
            <a:endParaRPr lang="en-US" sz="1400" dirty="0"/>
          </a:p>
          <a:p>
            <a:r>
              <a:rPr lang="en-US" sz="1400" dirty="0"/>
              <a:t>Session Five Link: </a:t>
            </a:r>
            <a:r>
              <a:rPr lang="en-US" sz="1400" u="sng" dirty="0">
                <a:hlinkClick r:id="rId6"/>
              </a:rPr>
              <a:t>https://attendee.gotowebinar.com/register/5713386035376085250</a:t>
            </a:r>
            <a:endParaRPr lang="en-US" sz="1400" dirty="0"/>
          </a:p>
          <a:p>
            <a:r>
              <a:rPr lang="en-US" sz="1400" dirty="0"/>
              <a:t> </a:t>
            </a:r>
          </a:p>
          <a:p>
            <a:r>
              <a:rPr lang="en-US" sz="1400" dirty="0"/>
              <a:t>Session Six: October 21</a:t>
            </a:r>
            <a:r>
              <a:rPr lang="en-US" sz="1400" baseline="30000" dirty="0"/>
              <a:t>st</a:t>
            </a:r>
            <a:r>
              <a:rPr lang="en-US" sz="1400" dirty="0"/>
              <a:t>, 2014 10:30 AM MDT</a:t>
            </a:r>
          </a:p>
          <a:p>
            <a:r>
              <a:rPr lang="en-US" sz="1400" b="1" dirty="0"/>
              <a:t>Preventing Outside Sexual Predators</a:t>
            </a:r>
            <a:endParaRPr lang="en-US" sz="1400" dirty="0"/>
          </a:p>
          <a:p>
            <a:r>
              <a:rPr lang="en-US" sz="1400" dirty="0"/>
              <a:t>Session Six Link: </a:t>
            </a:r>
            <a:r>
              <a:rPr lang="en-US" sz="1400" u="sng" dirty="0">
                <a:hlinkClick r:id="rId7"/>
              </a:rPr>
              <a:t>https://attendee.gotowebinar.com/register/2427678054697807873</a:t>
            </a:r>
            <a:endParaRPr lang="en-US" sz="1400" dirty="0"/>
          </a:p>
          <a:p>
            <a:r>
              <a:rPr lang="en-US" sz="1400" dirty="0"/>
              <a:t> </a:t>
            </a:r>
          </a:p>
          <a:p>
            <a:r>
              <a:rPr lang="en-US" sz="1400" dirty="0"/>
              <a:t>Session Seven: October 28</a:t>
            </a:r>
            <a:r>
              <a:rPr lang="en-US" sz="1400" baseline="30000" dirty="0"/>
              <a:t>th</a:t>
            </a:r>
            <a:r>
              <a:rPr lang="en-US" sz="1400" dirty="0"/>
              <a:t>, 2014 10:30 AM MDT</a:t>
            </a:r>
          </a:p>
          <a:p>
            <a:r>
              <a:rPr lang="en-US" sz="1400" b="1" dirty="0"/>
              <a:t>Proactive and Preventative Actions with 3</a:t>
            </a:r>
            <a:r>
              <a:rPr lang="en-US" sz="1400" b="1" baseline="30000" dirty="0"/>
              <a:t>rd</a:t>
            </a:r>
            <a:r>
              <a:rPr lang="en-US" sz="1400" b="1" dirty="0"/>
              <a:t> Party Contractors</a:t>
            </a:r>
            <a:endParaRPr lang="en-US" sz="1400" dirty="0"/>
          </a:p>
          <a:p>
            <a:r>
              <a:rPr lang="en-US" sz="1400" dirty="0"/>
              <a:t>Session Seven Link: </a:t>
            </a:r>
            <a:r>
              <a:rPr lang="en-US" sz="1400" u="sng" dirty="0">
                <a:hlinkClick r:id="rId8"/>
              </a:rPr>
              <a:t>https://attendee.gotowebinar.com/register/2185668948354697729</a:t>
            </a:r>
            <a:endParaRPr lang="en-US" sz="1400" dirty="0"/>
          </a:p>
          <a:p>
            <a:r>
              <a:rPr lang="en-US" sz="1400" dirty="0"/>
              <a:t> </a:t>
            </a:r>
          </a:p>
          <a:p>
            <a:r>
              <a:rPr lang="en-US" sz="1400" dirty="0"/>
              <a:t>Session Eight: November 14</a:t>
            </a:r>
            <a:r>
              <a:rPr lang="en-US" sz="1400" baseline="30000" dirty="0"/>
              <a:t>th</a:t>
            </a:r>
            <a:r>
              <a:rPr lang="en-US" sz="1400" dirty="0"/>
              <a:t>, 2014 10:30 AM MDT</a:t>
            </a:r>
          </a:p>
          <a:p>
            <a:r>
              <a:rPr lang="en-US" sz="1400" b="1" dirty="0"/>
              <a:t>Recognizing Patterns of Behavior That Are Cause for Concern</a:t>
            </a:r>
            <a:endParaRPr lang="en-US" sz="1400" dirty="0"/>
          </a:p>
          <a:p>
            <a:r>
              <a:rPr lang="en-US" sz="1400" dirty="0"/>
              <a:t>Session Eight Link: </a:t>
            </a:r>
            <a:r>
              <a:rPr lang="en-US" sz="1400" u="sng" dirty="0">
                <a:hlinkClick r:id="rId9"/>
              </a:rPr>
              <a:t>https://attendee.gotowebinar.com/register/3037073578299891202</a:t>
            </a:r>
            <a:endParaRPr lang="en-US" sz="1400" dirty="0"/>
          </a:p>
          <a:p>
            <a:r>
              <a:rPr lang="en-US" sz="1400" dirty="0"/>
              <a:t> </a:t>
            </a:r>
          </a:p>
        </p:txBody>
      </p:sp>
    </p:spTree>
    <p:extLst>
      <p:ext uri="{BB962C8B-B14F-4D97-AF65-F5344CB8AC3E}">
        <p14:creationId xmlns:p14="http://schemas.microsoft.com/office/powerpoint/2010/main" val="128008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9601</TotalTime>
  <Words>2740</Words>
  <Application>Microsoft Macintosh PowerPoint</Application>
  <PresentationFormat>On-screen Show (4:3)</PresentationFormat>
  <Paragraphs>138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Hayley Dyer</dc:creator>
  <cp:lastModifiedBy>Sean Spellecy</cp:lastModifiedBy>
  <cp:revision>267</cp:revision>
  <cp:lastPrinted>2013-09-09T14:57:56Z</cp:lastPrinted>
  <dcterms:created xsi:type="dcterms:W3CDTF">2013-03-08T17:27:40Z</dcterms:created>
  <dcterms:modified xsi:type="dcterms:W3CDTF">2014-09-23T17:15:45Z</dcterms:modified>
</cp:coreProperties>
</file>